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10"/>
  </p:notesMasterIdLst>
  <p:handoutMasterIdLst>
    <p:handoutMasterId r:id="rId11"/>
  </p:handoutMasterIdLst>
  <p:sldIdLst>
    <p:sldId id="714" r:id="rId2"/>
    <p:sldId id="853" r:id="rId3"/>
    <p:sldId id="868" r:id="rId4"/>
    <p:sldId id="865" r:id="rId5"/>
    <p:sldId id="867" r:id="rId6"/>
    <p:sldId id="848" r:id="rId7"/>
    <p:sldId id="849" r:id="rId8"/>
    <p:sldId id="857" r:id="rId9"/>
  </p:sldIdLst>
  <p:sldSz cx="12195175" cy="6859588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544388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1088776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633164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2177552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721940" algn="l" defTabSz="1088776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3266328" algn="l" defTabSz="1088776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810716" algn="l" defTabSz="1088776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4355104" algn="l" defTabSz="1088776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0253F"/>
    <a:srgbClr val="C00000"/>
    <a:srgbClr val="002060"/>
    <a:srgbClr val="FFFF66"/>
    <a:srgbClr val="00B050"/>
    <a:srgbClr val="FFFFFF"/>
    <a:srgbClr val="FDE2BF"/>
    <a:srgbClr val="50FE9B"/>
    <a:srgbClr val="ED1C24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6947" autoAdjust="0"/>
  </p:normalViewPr>
  <p:slideViewPr>
    <p:cSldViewPr>
      <p:cViewPr varScale="1">
        <p:scale>
          <a:sx n="116" d="100"/>
          <a:sy n="116" d="100"/>
        </p:scale>
        <p:origin x="324" y="84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4"/>
            <a:ext cx="2945839" cy="496331"/>
          </a:xfrm>
          <a:prstGeom prst="rect">
            <a:avLst/>
          </a:prstGeom>
        </p:spPr>
        <p:txBody>
          <a:bodyPr vert="horz" lIns="90890" tIns="45443" rIns="90890" bIns="4544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758" y="4"/>
            <a:ext cx="2945838" cy="496331"/>
          </a:xfrm>
          <a:prstGeom prst="rect">
            <a:avLst/>
          </a:prstGeom>
        </p:spPr>
        <p:txBody>
          <a:bodyPr vert="horz" lIns="90890" tIns="45443" rIns="90890" bIns="4544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8AE029-F010-47F7-9DC1-E76188C4493E}" type="datetimeFigureOut">
              <a:rPr lang="ru-RU">
                <a:latin typeface="Arial" panose="020B0604020202020204" pitchFamily="34" charset="0"/>
              </a:rPr>
              <a:pPr>
                <a:defRPr/>
              </a:pPr>
              <a:t>24.11.2025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6" y="9428014"/>
            <a:ext cx="2945839" cy="496331"/>
          </a:xfrm>
          <a:prstGeom prst="rect">
            <a:avLst/>
          </a:prstGeom>
        </p:spPr>
        <p:txBody>
          <a:bodyPr vert="horz" lIns="90890" tIns="45443" rIns="90890" bIns="4544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758" y="9428014"/>
            <a:ext cx="2945838" cy="496331"/>
          </a:xfrm>
          <a:prstGeom prst="rect">
            <a:avLst/>
          </a:prstGeom>
        </p:spPr>
        <p:txBody>
          <a:bodyPr vert="horz" lIns="90890" tIns="45443" rIns="90890" bIns="4544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9FFB5F-C8A9-4B74-893F-FD3837F1F3F9}" type="slidenum">
              <a:rPr lang="ru-RU"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157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4"/>
            <a:ext cx="2945839" cy="49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90" tIns="45443" rIns="90890" bIns="4544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758" y="4"/>
            <a:ext cx="2945838" cy="49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90" tIns="45443" rIns="90890" bIns="4544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7DBF17-2317-4324-A986-363D727113C5}" type="datetimeFigureOut">
              <a:rPr lang="ru-RU" smtClean="0"/>
              <a:pPr>
                <a:defRPr/>
              </a:pPr>
              <a:t>24.11.2025</a:t>
            </a:fld>
            <a:endParaRPr lang="ru-RU" dirty="0"/>
          </a:p>
        </p:txBody>
      </p:sp>
      <p:sp>
        <p:nvSpPr>
          <p:cNvPr id="1095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310" y="4715154"/>
            <a:ext cx="5438140" cy="4466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90" tIns="45443" rIns="90890" bIns="454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 err="1"/>
              <a:t>Четвертый</a:t>
            </a:r>
            <a:r>
              <a:rPr lang="ru-RU" noProof="0" dirty="0"/>
              <a:t>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9428014"/>
            <a:ext cx="2945839" cy="49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90" tIns="45443" rIns="90890" bIns="4544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758" y="9428014"/>
            <a:ext cx="2945838" cy="49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90" tIns="45443" rIns="90890" bIns="4544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EA824A-ECAA-4660-A371-1DD77E95C13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8593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4438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088776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33164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177552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721940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328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716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5104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638" y="2130919"/>
            <a:ext cx="10365899" cy="147036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9276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3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6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5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CEE65-621F-4EF8-B77D-5FED41D759F3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0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FB1FB-CEEF-4B7A-BA21-AB81D4E9C0A6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90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41502" y="274702"/>
            <a:ext cx="274391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759" y="274702"/>
            <a:ext cx="8028490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06C30-A9A5-441B-ABDD-1E5284906069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6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16871-F77E-4CB8-B55F-2AD3DDC4D712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87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335" y="4407921"/>
            <a:ext cx="10365899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335" y="2907387"/>
            <a:ext cx="10365899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3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77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316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55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9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63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71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51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18735-6B57-43CA-B373-C0979C807F5E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70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759" y="1600571"/>
            <a:ext cx="5386202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9214" y="1600571"/>
            <a:ext cx="5386202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95ACF-2C31-4448-AE4B-0FCAD45C79FA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30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388" indent="0">
              <a:buNone/>
              <a:defRPr sz="2400" b="1"/>
            </a:lvl2pPr>
            <a:lvl3pPr marL="1088776" indent="0">
              <a:buNone/>
              <a:defRPr sz="2100" b="1"/>
            </a:lvl3pPr>
            <a:lvl4pPr marL="1633164" indent="0">
              <a:buNone/>
              <a:defRPr sz="1900" b="1"/>
            </a:lvl4pPr>
            <a:lvl5pPr marL="2177552" indent="0">
              <a:buNone/>
              <a:defRPr sz="1900" b="1"/>
            </a:lvl5pPr>
            <a:lvl6pPr marL="2721940" indent="0">
              <a:buNone/>
              <a:defRPr sz="1900" b="1"/>
            </a:lvl6pPr>
            <a:lvl7pPr marL="3266328" indent="0">
              <a:buNone/>
              <a:defRPr sz="1900" b="1"/>
            </a:lvl7pPr>
            <a:lvl8pPr marL="3810716" indent="0">
              <a:buNone/>
              <a:defRPr sz="1900" b="1"/>
            </a:lvl8pPr>
            <a:lvl9pPr marL="4355104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759" y="2175379"/>
            <a:ext cx="538832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980" y="1535469"/>
            <a:ext cx="5390437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388" indent="0">
              <a:buNone/>
              <a:defRPr sz="2400" b="1"/>
            </a:lvl2pPr>
            <a:lvl3pPr marL="1088776" indent="0">
              <a:buNone/>
              <a:defRPr sz="2100" b="1"/>
            </a:lvl3pPr>
            <a:lvl4pPr marL="1633164" indent="0">
              <a:buNone/>
              <a:defRPr sz="1900" b="1"/>
            </a:lvl4pPr>
            <a:lvl5pPr marL="2177552" indent="0">
              <a:buNone/>
              <a:defRPr sz="1900" b="1"/>
            </a:lvl5pPr>
            <a:lvl6pPr marL="2721940" indent="0">
              <a:buNone/>
              <a:defRPr sz="1900" b="1"/>
            </a:lvl6pPr>
            <a:lvl7pPr marL="3266328" indent="0">
              <a:buNone/>
              <a:defRPr sz="1900" b="1"/>
            </a:lvl7pPr>
            <a:lvl8pPr marL="3810716" indent="0">
              <a:buNone/>
              <a:defRPr sz="1900" b="1"/>
            </a:lvl8pPr>
            <a:lvl9pPr marL="4355104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4980" y="2175379"/>
            <a:ext cx="5390437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1F50-1008-4D5C-9C65-3FAA305BFEDC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2C438-C92D-47AC-BA48-ECDEB10B7C0E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61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2573E-7C99-4836-8778-FA00ACDC14DE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44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759" y="273113"/>
            <a:ext cx="4012129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974" y="273114"/>
            <a:ext cx="6817442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759" y="1435433"/>
            <a:ext cx="4012129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388" indent="0">
              <a:buNone/>
              <a:defRPr sz="1400"/>
            </a:lvl2pPr>
            <a:lvl3pPr marL="1088776" indent="0">
              <a:buNone/>
              <a:defRPr sz="1200"/>
            </a:lvl3pPr>
            <a:lvl4pPr marL="1633164" indent="0">
              <a:buNone/>
              <a:defRPr sz="1100"/>
            </a:lvl4pPr>
            <a:lvl5pPr marL="2177552" indent="0">
              <a:buNone/>
              <a:defRPr sz="1100"/>
            </a:lvl5pPr>
            <a:lvl6pPr marL="2721940" indent="0">
              <a:buNone/>
              <a:defRPr sz="1100"/>
            </a:lvl6pPr>
            <a:lvl7pPr marL="3266328" indent="0">
              <a:buNone/>
              <a:defRPr sz="1100"/>
            </a:lvl7pPr>
            <a:lvl8pPr marL="3810716" indent="0">
              <a:buNone/>
              <a:defRPr sz="1100"/>
            </a:lvl8pPr>
            <a:lvl9pPr marL="4355104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B356D-FF08-4207-AAC7-6E9388F1A241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57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340" y="4801712"/>
            <a:ext cx="7317105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340" y="612917"/>
            <a:ext cx="7317105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388" indent="0">
              <a:buNone/>
              <a:defRPr sz="3300"/>
            </a:lvl2pPr>
            <a:lvl3pPr marL="1088776" indent="0">
              <a:buNone/>
              <a:defRPr sz="2900"/>
            </a:lvl3pPr>
            <a:lvl4pPr marL="1633164" indent="0">
              <a:buNone/>
              <a:defRPr sz="2400"/>
            </a:lvl4pPr>
            <a:lvl5pPr marL="2177552" indent="0">
              <a:buNone/>
              <a:defRPr sz="2400"/>
            </a:lvl5pPr>
            <a:lvl6pPr marL="2721940" indent="0">
              <a:buNone/>
              <a:defRPr sz="2400"/>
            </a:lvl6pPr>
            <a:lvl7pPr marL="3266328" indent="0">
              <a:buNone/>
              <a:defRPr sz="2400"/>
            </a:lvl7pPr>
            <a:lvl8pPr marL="3810716" indent="0">
              <a:buNone/>
              <a:defRPr sz="2400"/>
            </a:lvl8pPr>
            <a:lvl9pPr marL="4355104" indent="0">
              <a:buNone/>
              <a:defRPr sz="24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340" y="5368581"/>
            <a:ext cx="7317105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388" indent="0">
              <a:buNone/>
              <a:defRPr sz="1400"/>
            </a:lvl2pPr>
            <a:lvl3pPr marL="1088776" indent="0">
              <a:buNone/>
              <a:defRPr sz="1200"/>
            </a:lvl3pPr>
            <a:lvl4pPr marL="1633164" indent="0">
              <a:buNone/>
              <a:defRPr sz="1100"/>
            </a:lvl4pPr>
            <a:lvl5pPr marL="2177552" indent="0">
              <a:buNone/>
              <a:defRPr sz="1100"/>
            </a:lvl5pPr>
            <a:lvl6pPr marL="2721940" indent="0">
              <a:buNone/>
              <a:defRPr sz="1100"/>
            </a:lvl6pPr>
            <a:lvl7pPr marL="3266328" indent="0">
              <a:buNone/>
              <a:defRPr sz="1100"/>
            </a:lvl7pPr>
            <a:lvl8pPr marL="3810716" indent="0">
              <a:buNone/>
              <a:defRPr sz="1100"/>
            </a:lvl8pPr>
            <a:lvl9pPr marL="4355104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E4512-BD63-4A21-8CCD-1ECDAA4F63E1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5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759" y="274701"/>
            <a:ext cx="10975658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759" y="1600571"/>
            <a:ext cx="10975658" cy="452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759" y="6357822"/>
            <a:ext cx="2845541" cy="365210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89FD806-933B-429C-B377-496A3E825A98}" type="datetime1">
              <a:rPr lang="ru-RU" smtClean="0"/>
              <a:t>24.11.2025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6685" y="6357822"/>
            <a:ext cx="3861805" cy="365210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9875" y="6357822"/>
            <a:ext cx="2845541" cy="365210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44388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88776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33164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77552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8291" indent="-40829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884631" indent="-3402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360970" indent="-272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905358" indent="-272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449746" indent="-272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994134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ase.garant.ru/10900200/4d70e2837a64a6c44ae5f4fdb5c9bc84/#block_346" TargetMode="External"/><Relationship Id="rId2" Type="http://schemas.openxmlformats.org/officeDocument/2006/relationships/hyperlink" Target="https://www.garant.ru/news/1911065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azbizrb.ru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989" y="2965151"/>
            <a:ext cx="6210340" cy="3488979"/>
          </a:xfrm>
          <a:prstGeom prst="rect">
            <a:avLst/>
          </a:prstGeom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725139" y="4402153"/>
            <a:ext cx="46080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marL="285750" indent="-285750" eaLnBrk="1" hangingPunct="1">
              <a:buFontTx/>
              <a:buChar char="-"/>
            </a:pP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Директор консалтинговой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компании «Развитие Бизнеса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»</a:t>
            </a:r>
          </a:p>
          <a:p>
            <a:pPr eaLnBrk="1" hangingPunct="1"/>
            <a:endParaRPr lang="ru-RU" sz="16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449515" y="3390488"/>
            <a:ext cx="5760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ВЛАСЮК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АНАТОЛЬЕВНА</a:t>
            </a:r>
            <a:endParaRPr lang="ru-RU" sz="24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59966" y="1117237"/>
            <a:ext cx="11521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«Изменени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 налоговом </a:t>
            </a:r>
          </a:p>
          <a:p>
            <a:pPr algn="ctr" eaLnBrk="1" hangingPunct="1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законодательстве с 2026 года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781" y="1210263"/>
            <a:ext cx="1512168" cy="16669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181" y="1362663"/>
            <a:ext cx="1512168" cy="1666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75" y="2965151"/>
            <a:ext cx="2495844" cy="370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5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624979" y="1053530"/>
            <a:ext cx="547260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Общую ставку налога на добавленную стоимость (НДС) решено увеличить с 20 до 22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сохранится льготная ставка в 10% для социально значимых товаров – продуктов, лекарств и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медизделий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детских товаров, периодических изданий, книг, а также для племенных сельскохозяйственных животных.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Возможность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при реализации определенных видов деятельности и региональных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инвестконтрактов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пониженные ставки 5 и 7% тоже останется.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2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95077" y="189434"/>
            <a:ext cx="9284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</a:t>
            </a:r>
            <a:endParaRPr lang="ru-RU" sz="2800" b="0" cap="none" spc="0" dirty="0">
              <a:ln w="0"/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687" y="2349674"/>
            <a:ext cx="5089114" cy="286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9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624979" y="1053530"/>
            <a:ext cx="110892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Поправками </a:t>
            </a:r>
            <a:r>
              <a:rPr lang="ru-RU" sz="20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предусмотрено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поэтапное снижение порога доходов для уплаты НДС на УСН.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2026 году он составит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млн руб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в 2027 году –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млн руб.,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начиная с 2028 года –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млн руб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Перечень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УСН "Доходы минус расходы" станет открытым. Новая редакция </a:t>
            </a:r>
            <a:r>
              <a:rPr lang="ru-RU" sz="20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ст. 346 НК РФ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позволит учитывать любые экономически обоснованные и документально подтвержденные затраты, принимаемые для налога на прибыль. Сейчас список является исчерпывающим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Налогоплательщик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сможет применять ПСН с начала налогового периода, приходящегося на 2026 год, если его доходы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2025 год или в течение следующего года превысят 20 млн руб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Порог доходов за 2026 год или в течение 2027 года составит 15 млн руб. В последующих налоговых периодах станут учитывать объем доходов в пределах 10 млн руб.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3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5211" y="189434"/>
            <a:ext cx="20681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и ПСН</a:t>
            </a:r>
            <a:endParaRPr lang="ru-RU" sz="2800" b="0" cap="none" spc="0" dirty="0">
              <a:ln w="0"/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552971" y="1125538"/>
            <a:ext cx="11233248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 января 2026 года большинство организаций и ИП потеряют право на льготу. Применять пониженный тариф страховых взносов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15% смогут только субъекты МСП, которые осуществляют приоритетные виды деятельности из специального перечня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взносы для </a:t>
            </a:r>
            <a:r>
              <a:rPr lang="en-US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-компаний:</a:t>
            </a:r>
            <a:r>
              <a:rPr lang="ru-RU" alt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1 января 2026 года с выплат в пределах установленной единой предельной величины базы для исчисления взносов ИТ-компании должны будут уплачивать страховые взносы по ставке 15%. С выплат сверх предельной величины базы можно будет по-прежнему платить взносы по ставке 7,6</a:t>
            </a:r>
            <a:r>
              <a:rPr lang="ru-RU" alt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pPr algn="just"/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компании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платить страховые взносы за руководителя,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даже если он официально не получает доход.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Взносы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начисляют с МРОТ — 27 093 ₽ в 2026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 Даже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директор работал не весь месяц, взносы считаются пропорционально дням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Общепиту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обрабатывающим производствам сохранят пониженные страховые взносы.</a:t>
            </a:r>
          </a:p>
          <a:p>
            <a:pPr algn="just"/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000" dirty="0" smtClean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4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50890" y="189434"/>
            <a:ext cx="30168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взносы</a:t>
            </a:r>
            <a:endParaRPr lang="ru-RU" sz="2800" b="0" cap="none" spc="0" dirty="0">
              <a:ln w="0"/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3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913011" y="1110437"/>
            <a:ext cx="10516871" cy="7078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система налогообложения, регулируется  ФЗ № 17-ФЗ от 25.02.2022г.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ставки: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«Доходы» -8%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«Доходы уменьшенные на величину расходов» – 20%, 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налог 3%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Фиксированные взносы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ИП –отсутствуют (но могут платить добровольно)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Страховой тариф у ИП и ООО за сотрудников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0%. Но остается взнос на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травматизм, в 2026 году составит 2970 руб.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НДФЛ за сотрудников: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ИП остаются налоговыми агентами, но исчисляет и формирует платежку банк, работодатель ее только подписывает.</a:t>
            </a:r>
          </a:p>
          <a:p>
            <a:endParaRPr lang="ru-RU" sz="2000" dirty="0" smtClean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5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76206" y="189434"/>
            <a:ext cx="11662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АУСН</a:t>
            </a:r>
            <a:endParaRPr lang="ru-RU" sz="2800" b="0" cap="none" spc="0" dirty="0">
              <a:ln w="0"/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33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264939" y="1197546"/>
            <a:ext cx="11521280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5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5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6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40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B78C0980-5649-4345-A8E5-5A888ACE6563}"/>
              </a:ext>
            </a:extLst>
          </p:cNvPr>
          <p:cNvSpPr txBox="1"/>
          <p:nvPr/>
        </p:nvSpPr>
        <p:spPr>
          <a:xfrm>
            <a:off x="408955" y="1773610"/>
            <a:ext cx="561662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ОБРАЗЕЦ ДОГОВОРА, МОЖЕТЕ СКАЧАТЬ В НАШЕМ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ТГ-КАНАЛЕ</a:t>
            </a:r>
          </a:p>
          <a:p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41850" y="6452288"/>
            <a:ext cx="960357" cy="365210"/>
          </a:xfrm>
        </p:spPr>
        <p:txBody>
          <a:bodyPr vert="horz" lIns="108878" tIns="54439" rIns="108878" bIns="54439" rtlCol="0" anchor="ctr"/>
          <a:lstStyle/>
          <a:p>
            <a:fld id="{148ECE58-DD8F-41A7-82C0-941C977FA5B8}" type="slidenum">
              <a:rPr lang="ru-RU" sz="120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7</a:t>
            </a:fld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651" y="1341562"/>
            <a:ext cx="4001595" cy="469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79" y="1845619"/>
            <a:ext cx="4286237" cy="154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46" y="1845618"/>
            <a:ext cx="4711981" cy="152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38385" y="6202799"/>
            <a:ext cx="507874" cy="2604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781" y="1210263"/>
            <a:ext cx="1512168" cy="16669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119167"/>
            <a:ext cx="12195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09759" y="274702"/>
            <a:ext cx="10975658" cy="59751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dirty="0" smtClean="0"/>
              <a:t>КОНТАКТЫ:</a:t>
            </a:r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sz="half" idx="1"/>
          </p:nvPr>
        </p:nvSpPr>
        <p:spPr>
          <a:xfrm>
            <a:off x="2170508" y="1674214"/>
            <a:ext cx="4362870" cy="445336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https://razbizrb.ru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vk.com/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byhcom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Уфа, ул.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Р.Зорге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17/4, 3 этаж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>
          <a:xfrm>
            <a:off x="7106148" y="1767574"/>
            <a:ext cx="4765419" cy="436000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(347)246 37 96;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+7(937)317 05 25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vera.vlasyuck@yandex.ru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769" y="3801266"/>
            <a:ext cx="4970882" cy="26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_1_Президиум Правительство_509_16x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923C3016-3D58-41D6-A37A-30D04B84857C}" vid="{B88D34AE-C653-4EB4-B938-5138DCA6BC1B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Z_1_Президиум Правительство_509_16x9</Template>
  <TotalTime>19922</TotalTime>
  <Words>263</Words>
  <Application>Microsoft Office PowerPoint</Application>
  <PresentationFormat>Произвольный</PresentationFormat>
  <Paragraphs>71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Verdana</vt:lpstr>
      <vt:lpstr>Z_1_Президиум Правительство_509_16x9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КОНТАКТЫ: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Boss</cp:lastModifiedBy>
  <cp:revision>1205</cp:revision>
  <cp:lastPrinted>2023-04-24T12:46:46Z</cp:lastPrinted>
  <dcterms:created xsi:type="dcterms:W3CDTF">2020-10-09T12:16:46Z</dcterms:created>
  <dcterms:modified xsi:type="dcterms:W3CDTF">2025-11-25T03:43:20Z</dcterms:modified>
</cp:coreProperties>
</file>