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76" r:id="rId1"/>
    <p:sldMasterId id="2147483668" r:id="rId2"/>
    <p:sldMasterId id="2147483699" r:id="rId3"/>
    <p:sldMasterId id="2147483711" r:id="rId4"/>
    <p:sldMasterId id="2147483715" r:id="rId5"/>
  </p:sldMasterIdLst>
  <p:notesMasterIdLst>
    <p:notesMasterId r:id="rId62"/>
  </p:notesMasterIdLst>
  <p:sldIdLst>
    <p:sldId id="305" r:id="rId6"/>
    <p:sldId id="278" r:id="rId7"/>
    <p:sldId id="306" r:id="rId8"/>
    <p:sldId id="471" r:id="rId9"/>
    <p:sldId id="307" r:id="rId10"/>
    <p:sldId id="282" r:id="rId11"/>
    <p:sldId id="258" r:id="rId12"/>
    <p:sldId id="420" r:id="rId13"/>
    <p:sldId id="466" r:id="rId14"/>
    <p:sldId id="285" r:id="rId15"/>
    <p:sldId id="454" r:id="rId16"/>
    <p:sldId id="467" r:id="rId17"/>
    <p:sldId id="458" r:id="rId18"/>
    <p:sldId id="453" r:id="rId19"/>
    <p:sldId id="451" r:id="rId20"/>
    <p:sldId id="294" r:id="rId21"/>
    <p:sldId id="462" r:id="rId22"/>
    <p:sldId id="464" r:id="rId23"/>
    <p:sldId id="472" r:id="rId24"/>
    <p:sldId id="473" r:id="rId25"/>
    <p:sldId id="474" r:id="rId26"/>
    <p:sldId id="475" r:id="rId27"/>
    <p:sldId id="476" r:id="rId28"/>
    <p:sldId id="477" r:id="rId29"/>
    <p:sldId id="478" r:id="rId30"/>
    <p:sldId id="479" r:id="rId31"/>
    <p:sldId id="480" r:id="rId32"/>
    <p:sldId id="468" r:id="rId33"/>
    <p:sldId id="262" r:id="rId34"/>
    <p:sldId id="455" r:id="rId35"/>
    <p:sldId id="456" r:id="rId36"/>
    <p:sldId id="268" r:id="rId37"/>
    <p:sldId id="457" r:id="rId38"/>
    <p:sldId id="425" r:id="rId39"/>
    <p:sldId id="459" r:id="rId40"/>
    <p:sldId id="460" r:id="rId41"/>
    <p:sldId id="465" r:id="rId42"/>
    <p:sldId id="461" r:id="rId43"/>
    <p:sldId id="469" r:id="rId44"/>
    <p:sldId id="443" r:id="rId45"/>
    <p:sldId id="426" r:id="rId46"/>
    <p:sldId id="434" r:id="rId47"/>
    <p:sldId id="435" r:id="rId48"/>
    <p:sldId id="436" r:id="rId49"/>
    <p:sldId id="437" r:id="rId50"/>
    <p:sldId id="470" r:id="rId51"/>
    <p:sldId id="438" r:id="rId52"/>
    <p:sldId id="439" r:id="rId53"/>
    <p:sldId id="440" r:id="rId54"/>
    <p:sldId id="441" r:id="rId55"/>
    <p:sldId id="448" r:id="rId56"/>
    <p:sldId id="442" r:id="rId57"/>
    <p:sldId id="444" r:id="rId58"/>
    <p:sldId id="445" r:id="rId59"/>
    <p:sldId id="446" r:id="rId60"/>
    <p:sldId id="447" r:id="rId6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77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593" autoAdjust="0"/>
  </p:normalViewPr>
  <p:slideViewPr>
    <p:cSldViewPr snapToGrid="0">
      <p:cViewPr varScale="1">
        <p:scale>
          <a:sx n="58" d="100"/>
          <a:sy n="58" d="100"/>
        </p:scale>
        <p:origin x="98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5E78B-FE7C-474B-AC91-ABC1B62969E2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0B4EB-D9F6-4F2F-973A-15D71B3F5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8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6BAE1-2BC5-4877-9100-92AA900CE23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539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5146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2150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0B4EB-D9F6-4F2F-973A-15D71B3F505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17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A91F4E-A49C-3BD9-2BE6-2F9F3710F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95FA5D-64B6-9B7D-2996-226DDEAAE5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6AB68F-E7F6-A1FE-C175-4CAB795D0D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F3E87F-2ABD-E974-1118-5C59E39739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50B4EB-D9F6-4F2F-973A-15D71B3F505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837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resentationgo.com/" TargetMode="Externa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BD2EDD4-BDB0-0D49-AF7C-62A592170EF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3073400" y="10591799"/>
            <a:chExt cx="12252961" cy="6832603"/>
          </a:xfrm>
        </p:grpSpPr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366A07BC-BE9C-3348-B1E9-55B0F2BD5E10}"/>
                </a:ext>
              </a:extLst>
            </p:cNvPr>
            <p:cNvSpPr/>
            <p:nvPr/>
          </p:nvSpPr>
          <p:spPr>
            <a:xfrm>
              <a:off x="3492500" y="10591799"/>
              <a:ext cx="10460991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452" y="14941"/>
                  </a:lnTo>
                  <a:lnTo>
                    <a:pt x="21600" y="21600"/>
                  </a:lnTo>
                  <a:lnTo>
                    <a:pt x="4969" y="845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" name="Triangle">
              <a:extLst>
                <a:ext uri="{FF2B5EF4-FFF2-40B4-BE49-F238E27FC236}">
                  <a16:creationId xmlns:a16="http://schemas.microsoft.com/office/drawing/2014/main" id="{2D86B3C2-0C0F-8647-B357-FFDA3ABF14D2}"/>
                </a:ext>
              </a:extLst>
            </p:cNvPr>
            <p:cNvSpPr/>
            <p:nvPr/>
          </p:nvSpPr>
          <p:spPr>
            <a:xfrm>
              <a:off x="4622799" y="15316200"/>
              <a:ext cx="9324343" cy="2105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3483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" name="Shape">
              <a:extLst>
                <a:ext uri="{FF2B5EF4-FFF2-40B4-BE49-F238E27FC236}">
                  <a16:creationId xmlns:a16="http://schemas.microsoft.com/office/drawing/2014/main" id="{BA38760F-F8BD-AA48-B5E1-49F7C78ED553}"/>
                </a:ext>
              </a:extLst>
            </p:cNvPr>
            <p:cNvSpPr/>
            <p:nvPr/>
          </p:nvSpPr>
          <p:spPr>
            <a:xfrm>
              <a:off x="3073400" y="10594340"/>
              <a:ext cx="3058161" cy="6830062"/>
            </a:xfrm>
            <a:custGeom>
              <a:avLst/>
              <a:gdLst>
                <a:gd name="connsiteX0" fmla="*/ 0 w 21600"/>
                <a:gd name="connsiteY0" fmla="*/ 0 h 21600"/>
                <a:gd name="connsiteX1" fmla="*/ 0 w 21600"/>
                <a:gd name="connsiteY1" fmla="*/ 21600 h 21600"/>
                <a:gd name="connsiteX2" fmla="*/ 10979 w 21600"/>
                <a:gd name="connsiteY2" fmla="*/ 21600 h 21600"/>
                <a:gd name="connsiteX3" fmla="*/ 21600 w 21600"/>
                <a:gd name="connsiteY3" fmla="*/ 14941 h 21600"/>
                <a:gd name="connsiteX4" fmla="*/ 20870 w 21600"/>
                <a:gd name="connsiteY4" fmla="*/ 14325 h 21600"/>
                <a:gd name="connsiteX5" fmla="*/ 2951 w 21600"/>
                <a:gd name="connsiteY5" fmla="*/ 0 h 21600"/>
                <a:gd name="connsiteX6" fmla="*/ 0 w 21600"/>
                <a:gd name="connsiteY6" fmla="*/ 0 h 21600"/>
                <a:gd name="connsiteX0" fmla="*/ 0 w 21600"/>
                <a:gd name="connsiteY0" fmla="*/ 0 h 21600"/>
                <a:gd name="connsiteX1" fmla="*/ 0 w 21600"/>
                <a:gd name="connsiteY1" fmla="*/ 21600 h 21600"/>
                <a:gd name="connsiteX2" fmla="*/ 10979 w 21600"/>
                <a:gd name="connsiteY2" fmla="*/ 21600 h 21600"/>
                <a:gd name="connsiteX3" fmla="*/ 21600 w 21600"/>
                <a:gd name="connsiteY3" fmla="*/ 14941 h 21600"/>
                <a:gd name="connsiteX4" fmla="*/ 20915 w 21600"/>
                <a:gd name="connsiteY4" fmla="*/ 14095 h 21600"/>
                <a:gd name="connsiteX5" fmla="*/ 2951 w 21600"/>
                <a:gd name="connsiteY5" fmla="*/ 0 h 21600"/>
                <a:gd name="connsiteX6" fmla="*/ 0 w 21600"/>
                <a:gd name="connsiteY6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0979" y="21600"/>
                  </a:lnTo>
                  <a:lnTo>
                    <a:pt x="21600" y="14941"/>
                  </a:lnTo>
                  <a:lnTo>
                    <a:pt x="20915" y="14095"/>
                  </a:lnTo>
                  <a:lnTo>
                    <a:pt x="29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9F6E617F-4AAD-BF4E-8144-AA0A245E9273}"/>
                </a:ext>
              </a:extLst>
            </p:cNvPr>
            <p:cNvSpPr/>
            <p:nvPr/>
          </p:nvSpPr>
          <p:spPr>
            <a:xfrm>
              <a:off x="12268200" y="10591799"/>
              <a:ext cx="3058161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0621" y="0"/>
                  </a:lnTo>
                  <a:lnTo>
                    <a:pt x="0" y="6659"/>
                  </a:lnTo>
                  <a:lnTo>
                    <a:pt x="18649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9900F350-5F1F-5F4A-98F9-2D81639BFFA4}"/>
                </a:ext>
              </a:extLst>
            </p:cNvPr>
            <p:cNvSpPr/>
            <p:nvPr/>
          </p:nvSpPr>
          <p:spPr>
            <a:xfrm>
              <a:off x="3492500" y="10591799"/>
              <a:ext cx="8780781" cy="2674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920" y="21600"/>
                  </a:lnTo>
                  <a:lnTo>
                    <a:pt x="21600" y="17005"/>
                  </a:lnTo>
                  <a:lnTo>
                    <a:pt x="236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8900BC01-EBEB-594B-B882-2173519B26BA}"/>
                </a:ext>
              </a:extLst>
            </p:cNvPr>
            <p:cNvSpPr/>
            <p:nvPr/>
          </p:nvSpPr>
          <p:spPr>
            <a:xfrm>
              <a:off x="5892800" y="12699999"/>
              <a:ext cx="9014462" cy="4724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601"/>
                  </a:moveTo>
                  <a:lnTo>
                    <a:pt x="19299" y="21600"/>
                  </a:lnTo>
                  <a:lnTo>
                    <a:pt x="21600" y="21600"/>
                  </a:lnTo>
                  <a:lnTo>
                    <a:pt x="1527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Triangle">
              <a:extLst>
                <a:ext uri="{FF2B5EF4-FFF2-40B4-BE49-F238E27FC236}">
                  <a16:creationId xmlns:a16="http://schemas.microsoft.com/office/drawing/2014/main" id="{215005BB-DFE8-954B-A36C-466EB28D7E2A}"/>
                </a:ext>
              </a:extLst>
            </p:cNvPr>
            <p:cNvSpPr/>
            <p:nvPr/>
          </p:nvSpPr>
          <p:spPr>
            <a:xfrm>
              <a:off x="3492499" y="10591799"/>
              <a:ext cx="2640331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688" y="12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A2A6FDFB-46FD-4D32-A054-BC9C55F6A0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1920" y="750939"/>
            <a:ext cx="7432494" cy="2387600"/>
          </a:xfrm>
        </p:spPr>
        <p:txBody>
          <a:bodyPr anchor="b"/>
          <a:lstStyle>
            <a:lvl1pPr algn="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C1F0D0AA-12EA-49AC-BF55-4B2556467E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32320" y="3230614"/>
            <a:ext cx="4232094" cy="1655762"/>
          </a:xfrm>
        </p:spPr>
        <p:txBody>
          <a:bodyPr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D611355A-2485-4AA5-91FA-EA5F3157B7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85230"/>
            <a:ext cx="2743200" cy="365125"/>
          </a:xfrm>
        </p:spPr>
        <p:txBody>
          <a:bodyPr/>
          <a:lstStyle/>
          <a:p>
            <a:r>
              <a:rPr lang="en-US" dirty="0"/>
              <a:t>Date</a:t>
            </a:r>
          </a:p>
        </p:txBody>
      </p:sp>
      <p:sp>
        <p:nvSpPr>
          <p:cNvPr id="23" name="Footer Placeholder 4">
            <a:extLst>
              <a:ext uri="{FF2B5EF4-FFF2-40B4-BE49-F238E27FC236}">
                <a16:creationId xmlns:a16="http://schemas.microsoft.com/office/drawing/2014/main" id="{64A10338-DE30-4CA9-A21B-D50D6579B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523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49D5EB62-2B81-475B-92EC-DEB93DC3B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27319DBE-8599-D448-892E-9E1E1DCD42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071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562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90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igned by PresentationGo">
    <p:bg>
      <p:bgPr>
        <a:gradFill>
          <a:gsLst>
            <a:gs pos="0">
              <a:srgbClr val="323A45"/>
            </a:gs>
            <a:gs pos="35000">
              <a:srgbClr val="323A45"/>
            </a:gs>
            <a:gs pos="100000">
              <a:srgbClr val="1C2026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3152956"/>
            <a:ext cx="12192000" cy="552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A5CD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hlinkClick r:id="rId2"/>
          </p:cNvPr>
          <p:cNvSpPr/>
          <p:nvPr userDrawn="1"/>
        </p:nvSpPr>
        <p:spPr>
          <a:xfrm>
            <a:off x="2731912" y="3071723"/>
            <a:ext cx="6728177" cy="71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extBox 1"/>
          <p:cNvSpPr txBox="1"/>
          <p:nvPr userDrawn="1"/>
        </p:nvSpPr>
        <p:spPr>
          <a:xfrm>
            <a:off x="4123473" y="5982900"/>
            <a:ext cx="394505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>
                <a:solidFill>
                  <a:srgbClr val="A5CD00"/>
                </a:solidFill>
              </a:rPr>
              <a:t>T</a:t>
            </a:r>
            <a:r>
              <a:rPr lang="en-US" sz="1800" baseline="0" dirty="0">
                <a:solidFill>
                  <a:srgbClr val="A5CD00"/>
                </a:solidFill>
              </a:rPr>
              <a:t>he free PowerPoint and Google Slides template library</a:t>
            </a:r>
            <a:endParaRPr lang="en-US" sz="1800" dirty="0">
              <a:solidFill>
                <a:srgbClr val="A5CD00"/>
              </a:solidFill>
            </a:endParaRPr>
          </a:p>
        </p:txBody>
      </p:sp>
      <p:grpSp>
        <p:nvGrpSpPr>
          <p:cNvPr id="8" name="Group 7"/>
          <p:cNvGrpSpPr/>
          <p:nvPr userDrawn="1"/>
        </p:nvGrpSpPr>
        <p:grpSpPr>
          <a:xfrm>
            <a:off x="4983933" y="2633133"/>
            <a:ext cx="2224135" cy="369332"/>
            <a:chOff x="3459936" y="2633133"/>
            <a:chExt cx="2224135" cy="369332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3459936" y="2633133"/>
              <a:ext cx="2224135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effectLst/>
                </a:rPr>
                <a:t>Designed</a:t>
              </a:r>
              <a:r>
                <a:rPr lang="en-US" baseline="0">
                  <a:solidFill>
                    <a:schemeClr val="bg1"/>
                  </a:solidFill>
                  <a:effectLst/>
                </a:rPr>
                <a:t> with         by</a:t>
              </a:r>
              <a:endParaRPr lang="en-US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0" name="Freeform 290"/>
            <p:cNvSpPr/>
            <p:nvPr userDrawn="1"/>
          </p:nvSpPr>
          <p:spPr>
            <a:xfrm>
              <a:off x="4977441" y="2705803"/>
              <a:ext cx="261456" cy="223991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rgbClr val="D90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3912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0027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816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757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5904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1877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2900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197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290E2C0-5269-8740-BBAA-492543DDE3D1}"/>
              </a:ext>
            </a:extLst>
          </p:cNvPr>
          <p:cNvGrpSpPr/>
          <p:nvPr userDrawn="1"/>
        </p:nvGrpSpPr>
        <p:grpSpPr>
          <a:xfrm>
            <a:off x="1" y="12698"/>
            <a:ext cx="12192000" cy="6845302"/>
            <a:chOff x="20840699" y="10591799"/>
            <a:chExt cx="12254233" cy="6832603"/>
          </a:xfrm>
        </p:grpSpPr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85B83B17-C4B3-D344-87C7-6423B0F02682}"/>
                </a:ext>
              </a:extLst>
            </p:cNvPr>
            <p:cNvSpPr/>
            <p:nvPr/>
          </p:nvSpPr>
          <p:spPr>
            <a:xfrm>
              <a:off x="21259799" y="10591799"/>
              <a:ext cx="10459721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657" y="21496"/>
                  </a:lnTo>
                  <a:lnTo>
                    <a:pt x="21600" y="21600"/>
                  </a:lnTo>
                  <a:lnTo>
                    <a:pt x="5332" y="1268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A75B47A7-502A-6643-B719-CE0B865E3F4A}"/>
                </a:ext>
              </a:extLst>
            </p:cNvPr>
            <p:cNvSpPr/>
            <p:nvPr/>
          </p:nvSpPr>
          <p:spPr>
            <a:xfrm>
              <a:off x="20840699" y="10591799"/>
              <a:ext cx="1743907" cy="6830062"/>
            </a:xfrm>
            <a:custGeom>
              <a:avLst/>
              <a:gdLst>
                <a:gd name="connsiteX0" fmla="*/ 0 w 22085"/>
                <a:gd name="connsiteY0" fmla="*/ 0 h 21600"/>
                <a:gd name="connsiteX1" fmla="*/ 0 w 22085"/>
                <a:gd name="connsiteY1" fmla="*/ 21600 h 21600"/>
                <a:gd name="connsiteX2" fmla="*/ 19686 w 22085"/>
                <a:gd name="connsiteY2" fmla="*/ 21600 h 21600"/>
                <a:gd name="connsiteX3" fmla="*/ 22085 w 22085"/>
                <a:gd name="connsiteY3" fmla="*/ 21486 h 21600"/>
                <a:gd name="connsiteX4" fmla="*/ 5308 w 22085"/>
                <a:gd name="connsiteY4" fmla="*/ 0 h 21600"/>
                <a:gd name="connsiteX5" fmla="*/ 0 w 22085"/>
                <a:gd name="connsiteY5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085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9686" y="21600"/>
                  </a:lnTo>
                  <a:lnTo>
                    <a:pt x="22085" y="21486"/>
                  </a:lnTo>
                  <a:lnTo>
                    <a:pt x="53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6893CA68-6346-C04B-AD72-BDC38591D903}"/>
                </a:ext>
              </a:extLst>
            </p:cNvPr>
            <p:cNvSpPr/>
            <p:nvPr/>
          </p:nvSpPr>
          <p:spPr>
            <a:xfrm>
              <a:off x="30035500" y="10591799"/>
              <a:ext cx="3059432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0616" y="0"/>
                  </a:lnTo>
                  <a:lnTo>
                    <a:pt x="0" y="6659"/>
                  </a:lnTo>
                  <a:lnTo>
                    <a:pt x="18641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Triangle">
              <a:extLst>
                <a:ext uri="{FF2B5EF4-FFF2-40B4-BE49-F238E27FC236}">
                  <a16:creationId xmlns:a16="http://schemas.microsoft.com/office/drawing/2014/main" id="{3CD986E4-67AA-D546-96FD-FE9727C17D38}"/>
                </a:ext>
              </a:extLst>
            </p:cNvPr>
            <p:cNvSpPr/>
            <p:nvPr/>
          </p:nvSpPr>
          <p:spPr>
            <a:xfrm>
              <a:off x="21259800" y="10591799"/>
              <a:ext cx="8779509" cy="5777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287" y="21600"/>
                  </a:lnTo>
                  <a:lnTo>
                    <a:pt x="21600" y="78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17D29035-EE86-7C4B-A277-788175D5086B}"/>
                </a:ext>
              </a:extLst>
            </p:cNvPr>
            <p:cNvSpPr/>
            <p:nvPr/>
          </p:nvSpPr>
          <p:spPr>
            <a:xfrm>
              <a:off x="23406100" y="12699999"/>
              <a:ext cx="9271002" cy="4724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786"/>
                  </a:moveTo>
                  <a:lnTo>
                    <a:pt x="19363" y="21600"/>
                  </a:lnTo>
                  <a:lnTo>
                    <a:pt x="21600" y="21600"/>
                  </a:lnTo>
                  <a:lnTo>
                    <a:pt x="1544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Triangle">
              <a:extLst>
                <a:ext uri="{FF2B5EF4-FFF2-40B4-BE49-F238E27FC236}">
                  <a16:creationId xmlns:a16="http://schemas.microsoft.com/office/drawing/2014/main" id="{300B4B6B-9F04-3949-B384-855729B4247F}"/>
                </a:ext>
              </a:extLst>
            </p:cNvPr>
            <p:cNvSpPr/>
            <p:nvPr/>
          </p:nvSpPr>
          <p:spPr>
            <a:xfrm>
              <a:off x="21259800" y="10591799"/>
              <a:ext cx="2148840" cy="6797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32" y="21600"/>
                  </a:moveTo>
                  <a:lnTo>
                    <a:pt x="21600" y="183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0D08B00A-9A13-4AB1-A72D-2F499BA2E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000" y="365125"/>
            <a:ext cx="100838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89DC5E6-DDCD-4B67-B47F-0BD6C54B83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8400" y="1825625"/>
            <a:ext cx="8915400" cy="414451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68C53B7-7FCD-400A-9752-7BFFD8BB3D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85230"/>
            <a:ext cx="2743200" cy="365125"/>
          </a:xfrm>
        </p:spPr>
        <p:txBody>
          <a:bodyPr/>
          <a:lstStyle/>
          <a:p>
            <a:r>
              <a:rPr lang="en-US" dirty="0"/>
              <a:t>Date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10C428BE-FED7-45A5-9425-7445C51F3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523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18FDE52B-46E4-490F-8D9A-1A96457A3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Freeform 18">
            <a:extLst>
              <a:ext uri="{FF2B5EF4-FFF2-40B4-BE49-F238E27FC236}">
                <a16:creationId xmlns:a16="http://schemas.microsoft.com/office/drawing/2014/main" id="{B475AC02-05B3-4716-984A-C10872A72DD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7573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8132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9622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7463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937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2674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19073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9264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5657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5575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439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59E6533-0AB1-4D4B-9516-F1D815480391}"/>
              </a:ext>
            </a:extLst>
          </p:cNvPr>
          <p:cNvGrpSpPr/>
          <p:nvPr userDrawn="1"/>
        </p:nvGrpSpPr>
        <p:grpSpPr>
          <a:xfrm>
            <a:off x="0" y="1"/>
            <a:ext cx="12192000" cy="6858001"/>
            <a:chOff x="38608000" y="10591799"/>
            <a:chExt cx="12259312" cy="6835144"/>
          </a:xfrm>
        </p:grpSpPr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F880192D-7B59-8446-85E0-620640AD9367}"/>
                </a:ext>
              </a:extLst>
            </p:cNvPr>
            <p:cNvSpPr/>
            <p:nvPr/>
          </p:nvSpPr>
          <p:spPr>
            <a:xfrm>
              <a:off x="39992299" y="10591799"/>
              <a:ext cx="10459723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8943" y="104"/>
                  </a:lnTo>
                  <a:lnTo>
                    <a:pt x="0" y="0"/>
                  </a:lnTo>
                  <a:lnTo>
                    <a:pt x="16268" y="891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16E4CC95-F8F4-734A-B3BC-33A2A6BB4D4F}"/>
                </a:ext>
              </a:extLst>
            </p:cNvPr>
            <p:cNvSpPr/>
            <p:nvPr/>
          </p:nvSpPr>
          <p:spPr>
            <a:xfrm>
              <a:off x="49161700" y="10591799"/>
              <a:ext cx="1705612" cy="6830062"/>
            </a:xfrm>
            <a:custGeom>
              <a:avLst/>
              <a:gdLst>
                <a:gd name="connsiteX0" fmla="*/ 21600 w 21600"/>
                <a:gd name="connsiteY0" fmla="*/ 21600 h 21600"/>
                <a:gd name="connsiteX1" fmla="*/ 21600 w 21600"/>
                <a:gd name="connsiteY1" fmla="*/ 0 h 21600"/>
                <a:gd name="connsiteX2" fmla="*/ 1914 w 21600"/>
                <a:gd name="connsiteY2" fmla="*/ 0 h 21600"/>
                <a:gd name="connsiteX3" fmla="*/ 0 w 21600"/>
                <a:gd name="connsiteY3" fmla="*/ 104 h 21600"/>
                <a:gd name="connsiteX4" fmla="*/ 16009 w 21600"/>
                <a:gd name="connsiteY4" fmla="*/ 21550 h 21600"/>
                <a:gd name="connsiteX5" fmla="*/ 21600 w 21600"/>
                <a:gd name="connsiteY5" fmla="*/ 2160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914" y="0"/>
                  </a:lnTo>
                  <a:lnTo>
                    <a:pt x="0" y="104"/>
                  </a:lnTo>
                  <a:lnTo>
                    <a:pt x="16009" y="2155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0044A776-7D37-FE4F-B06B-9DDD19030CCC}"/>
                </a:ext>
              </a:extLst>
            </p:cNvPr>
            <p:cNvSpPr/>
            <p:nvPr/>
          </p:nvSpPr>
          <p:spPr>
            <a:xfrm>
              <a:off x="38608000" y="10591799"/>
              <a:ext cx="3059429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0984" y="21600"/>
                  </a:lnTo>
                  <a:lnTo>
                    <a:pt x="21600" y="14941"/>
                  </a:lnTo>
                  <a:lnTo>
                    <a:pt x="295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Triangle">
              <a:extLst>
                <a:ext uri="{FF2B5EF4-FFF2-40B4-BE49-F238E27FC236}">
                  <a16:creationId xmlns:a16="http://schemas.microsoft.com/office/drawing/2014/main" id="{3B3F6CA8-9C04-724F-9B7A-D6B73CD8D530}"/>
                </a:ext>
              </a:extLst>
            </p:cNvPr>
            <p:cNvSpPr/>
            <p:nvPr/>
          </p:nvSpPr>
          <p:spPr>
            <a:xfrm>
              <a:off x="41668700" y="11645899"/>
              <a:ext cx="8779512" cy="5777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313" y="0"/>
                  </a:lnTo>
                  <a:lnTo>
                    <a:pt x="0" y="1372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53086DD1-C1EF-904B-89B0-30B09B1B6313}"/>
                </a:ext>
              </a:extLst>
            </p:cNvPr>
            <p:cNvSpPr/>
            <p:nvPr/>
          </p:nvSpPr>
          <p:spPr>
            <a:xfrm>
              <a:off x="39027099" y="10591799"/>
              <a:ext cx="9271002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814"/>
                  </a:moveTo>
                  <a:lnTo>
                    <a:pt x="2237" y="0"/>
                  </a:lnTo>
                  <a:lnTo>
                    <a:pt x="0" y="0"/>
                  </a:lnTo>
                  <a:lnTo>
                    <a:pt x="6152" y="216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Triangle">
              <a:extLst>
                <a:ext uri="{FF2B5EF4-FFF2-40B4-BE49-F238E27FC236}">
                  <a16:creationId xmlns:a16="http://schemas.microsoft.com/office/drawing/2014/main" id="{DB694DE4-0F4E-1746-84AD-F94AB86D0BE5}"/>
                </a:ext>
              </a:extLst>
            </p:cNvPr>
            <p:cNvSpPr/>
            <p:nvPr/>
          </p:nvSpPr>
          <p:spPr>
            <a:xfrm>
              <a:off x="48298100" y="10629900"/>
              <a:ext cx="2148840" cy="6797043"/>
            </a:xfrm>
            <a:custGeom>
              <a:avLst/>
              <a:gdLst>
                <a:gd name="connsiteX0" fmla="*/ 8668 w 21600"/>
                <a:gd name="connsiteY0" fmla="*/ 0 h 21600"/>
                <a:gd name="connsiteX1" fmla="*/ 0 w 21600"/>
                <a:gd name="connsiteY1" fmla="*/ 3241 h 21600"/>
                <a:gd name="connsiteX2" fmla="*/ 21600 w 21600"/>
                <a:gd name="connsiteY2" fmla="*/ 21600 h 21600"/>
                <a:gd name="connsiteX3" fmla="*/ 21269 w 21600"/>
                <a:gd name="connsiteY3" fmla="*/ 21057 h 21600"/>
                <a:gd name="connsiteX4" fmla="*/ 8668 w 21600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0" h="21600" extrusionOk="0">
                  <a:moveTo>
                    <a:pt x="8668" y="0"/>
                  </a:moveTo>
                  <a:lnTo>
                    <a:pt x="0" y="3241"/>
                  </a:lnTo>
                  <a:lnTo>
                    <a:pt x="21600" y="21600"/>
                  </a:lnTo>
                  <a:lnTo>
                    <a:pt x="21269" y="21057"/>
                  </a:lnTo>
                  <a:lnTo>
                    <a:pt x="866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08888851-8419-4D40-B1E3-9D279F24C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2198"/>
            <a:ext cx="73152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CCD0F33-6122-4DA2-AA9D-CA48CEFB9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5811"/>
            <a:ext cx="8986520" cy="412115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9F9BA732-13AA-47BB-AFB5-2182F75A88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A8A3FA1-377F-4383-B7E8-14D9409AF6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Date</a:t>
            </a:r>
            <a:endParaRPr lang="en-US" dirty="0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566F5CF8-699B-4A09-9AD0-718B0175E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5230"/>
            <a:ext cx="411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C55771C-35B2-4842-A572-EEE14A727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4733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7979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0652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2910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8619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2177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8402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2284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9823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59E6533-0AB1-4D4B-9516-F1D815480391}"/>
              </a:ext>
            </a:extLst>
          </p:cNvPr>
          <p:cNvGrpSpPr/>
          <p:nvPr userDrawn="1"/>
        </p:nvGrpSpPr>
        <p:grpSpPr>
          <a:xfrm>
            <a:off x="0" y="1"/>
            <a:ext cx="12192000" cy="6858001"/>
            <a:chOff x="38608000" y="10591799"/>
            <a:chExt cx="12259312" cy="6835144"/>
          </a:xfrm>
        </p:grpSpPr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F880192D-7B59-8446-85E0-620640AD9367}"/>
                </a:ext>
              </a:extLst>
            </p:cNvPr>
            <p:cNvSpPr/>
            <p:nvPr/>
          </p:nvSpPr>
          <p:spPr>
            <a:xfrm>
              <a:off x="39992299" y="10591799"/>
              <a:ext cx="10459723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8943" y="104"/>
                  </a:lnTo>
                  <a:lnTo>
                    <a:pt x="0" y="0"/>
                  </a:lnTo>
                  <a:lnTo>
                    <a:pt x="16268" y="891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16E4CC95-F8F4-734A-B3BC-33A2A6BB4D4F}"/>
                </a:ext>
              </a:extLst>
            </p:cNvPr>
            <p:cNvSpPr/>
            <p:nvPr/>
          </p:nvSpPr>
          <p:spPr>
            <a:xfrm>
              <a:off x="49161700" y="10591799"/>
              <a:ext cx="1705612" cy="6830062"/>
            </a:xfrm>
            <a:custGeom>
              <a:avLst/>
              <a:gdLst>
                <a:gd name="connsiteX0" fmla="*/ 21600 w 21600"/>
                <a:gd name="connsiteY0" fmla="*/ 21600 h 21600"/>
                <a:gd name="connsiteX1" fmla="*/ 21600 w 21600"/>
                <a:gd name="connsiteY1" fmla="*/ 0 h 21600"/>
                <a:gd name="connsiteX2" fmla="*/ 1914 w 21600"/>
                <a:gd name="connsiteY2" fmla="*/ 0 h 21600"/>
                <a:gd name="connsiteX3" fmla="*/ 0 w 21600"/>
                <a:gd name="connsiteY3" fmla="*/ 104 h 21600"/>
                <a:gd name="connsiteX4" fmla="*/ 16009 w 21600"/>
                <a:gd name="connsiteY4" fmla="*/ 21550 h 21600"/>
                <a:gd name="connsiteX5" fmla="*/ 21600 w 21600"/>
                <a:gd name="connsiteY5" fmla="*/ 2160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914" y="0"/>
                  </a:lnTo>
                  <a:lnTo>
                    <a:pt x="0" y="104"/>
                  </a:lnTo>
                  <a:lnTo>
                    <a:pt x="16009" y="2155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0044A776-7D37-FE4F-B06B-9DDD19030CCC}"/>
                </a:ext>
              </a:extLst>
            </p:cNvPr>
            <p:cNvSpPr/>
            <p:nvPr/>
          </p:nvSpPr>
          <p:spPr>
            <a:xfrm>
              <a:off x="38608000" y="10591799"/>
              <a:ext cx="3059429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0984" y="21600"/>
                  </a:lnTo>
                  <a:lnTo>
                    <a:pt x="21600" y="14941"/>
                  </a:lnTo>
                  <a:lnTo>
                    <a:pt x="295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Triangle">
              <a:extLst>
                <a:ext uri="{FF2B5EF4-FFF2-40B4-BE49-F238E27FC236}">
                  <a16:creationId xmlns:a16="http://schemas.microsoft.com/office/drawing/2014/main" id="{3B3F6CA8-9C04-724F-9B7A-D6B73CD8D530}"/>
                </a:ext>
              </a:extLst>
            </p:cNvPr>
            <p:cNvSpPr/>
            <p:nvPr/>
          </p:nvSpPr>
          <p:spPr>
            <a:xfrm>
              <a:off x="41668700" y="11645899"/>
              <a:ext cx="8779512" cy="5777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313" y="0"/>
                  </a:lnTo>
                  <a:lnTo>
                    <a:pt x="0" y="1372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53086DD1-C1EF-904B-89B0-30B09B1B6313}"/>
                </a:ext>
              </a:extLst>
            </p:cNvPr>
            <p:cNvSpPr/>
            <p:nvPr/>
          </p:nvSpPr>
          <p:spPr>
            <a:xfrm>
              <a:off x="39027099" y="10591799"/>
              <a:ext cx="9271002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814"/>
                  </a:moveTo>
                  <a:lnTo>
                    <a:pt x="2237" y="0"/>
                  </a:lnTo>
                  <a:lnTo>
                    <a:pt x="0" y="0"/>
                  </a:lnTo>
                  <a:lnTo>
                    <a:pt x="6152" y="216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Triangle">
              <a:extLst>
                <a:ext uri="{FF2B5EF4-FFF2-40B4-BE49-F238E27FC236}">
                  <a16:creationId xmlns:a16="http://schemas.microsoft.com/office/drawing/2014/main" id="{DB694DE4-0F4E-1746-84AD-F94AB86D0BE5}"/>
                </a:ext>
              </a:extLst>
            </p:cNvPr>
            <p:cNvSpPr/>
            <p:nvPr/>
          </p:nvSpPr>
          <p:spPr>
            <a:xfrm>
              <a:off x="48298100" y="10629900"/>
              <a:ext cx="2148840" cy="6797043"/>
            </a:xfrm>
            <a:custGeom>
              <a:avLst/>
              <a:gdLst>
                <a:gd name="connsiteX0" fmla="*/ 8668 w 21600"/>
                <a:gd name="connsiteY0" fmla="*/ 0 h 21600"/>
                <a:gd name="connsiteX1" fmla="*/ 0 w 21600"/>
                <a:gd name="connsiteY1" fmla="*/ 3241 h 21600"/>
                <a:gd name="connsiteX2" fmla="*/ 21600 w 21600"/>
                <a:gd name="connsiteY2" fmla="*/ 21600 h 21600"/>
                <a:gd name="connsiteX3" fmla="*/ 21269 w 21600"/>
                <a:gd name="connsiteY3" fmla="*/ 21057 h 21600"/>
                <a:gd name="connsiteX4" fmla="*/ 8668 w 21600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0" h="21600" extrusionOk="0">
                  <a:moveTo>
                    <a:pt x="8668" y="0"/>
                  </a:moveTo>
                  <a:lnTo>
                    <a:pt x="0" y="3241"/>
                  </a:lnTo>
                  <a:lnTo>
                    <a:pt x="21600" y="21600"/>
                  </a:lnTo>
                  <a:lnTo>
                    <a:pt x="21269" y="21057"/>
                  </a:lnTo>
                  <a:lnTo>
                    <a:pt x="866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08888851-8419-4D40-B1E3-9D279F24C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2198"/>
            <a:ext cx="73152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CCD0F33-6122-4DA2-AA9D-CA48CEFB9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5811"/>
            <a:ext cx="8986520" cy="412115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9F9BA732-13AA-47BB-AFB5-2182F75A88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A8A3FA1-377F-4383-B7E8-14D9409AF6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Date</a:t>
            </a:r>
            <a:endParaRPr lang="en-US" dirty="0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566F5CF8-699B-4A09-9AD0-718B0175E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5230"/>
            <a:ext cx="411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C55771C-35B2-4842-A572-EEE14A727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961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F301BDD5-A736-EA49-A93F-994E2FDF43E3}"/>
              </a:ext>
            </a:extLst>
          </p:cNvPr>
          <p:cNvGrpSpPr/>
          <p:nvPr userDrawn="1"/>
        </p:nvGrpSpPr>
        <p:grpSpPr>
          <a:xfrm>
            <a:off x="-2" y="1"/>
            <a:ext cx="12181840" cy="6858000"/>
            <a:chOff x="56375300" y="10591799"/>
            <a:chExt cx="12255437" cy="6835143"/>
          </a:xfrm>
        </p:grpSpPr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48C49E83-F63D-214D-AA32-4DFEA017925D}"/>
                </a:ext>
              </a:extLst>
            </p:cNvPr>
            <p:cNvSpPr/>
            <p:nvPr/>
          </p:nvSpPr>
          <p:spPr>
            <a:xfrm>
              <a:off x="56794400" y="10591799"/>
              <a:ext cx="10460993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659" y="104"/>
                  </a:lnTo>
                  <a:lnTo>
                    <a:pt x="21600" y="0"/>
                  </a:lnTo>
                  <a:lnTo>
                    <a:pt x="5334" y="891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B47C3E9A-06B8-6343-9542-42677C42AA04}"/>
                </a:ext>
              </a:extLst>
            </p:cNvPr>
            <p:cNvSpPr/>
            <p:nvPr/>
          </p:nvSpPr>
          <p:spPr>
            <a:xfrm>
              <a:off x="56375300" y="10591799"/>
              <a:ext cx="1706886" cy="6830062"/>
            </a:xfrm>
            <a:custGeom>
              <a:avLst/>
              <a:gdLst>
                <a:gd name="connsiteX0" fmla="*/ 0 w 21600"/>
                <a:gd name="connsiteY0" fmla="*/ 21600 h 21600"/>
                <a:gd name="connsiteX1" fmla="*/ 0 w 21600"/>
                <a:gd name="connsiteY1" fmla="*/ 0 h 21600"/>
                <a:gd name="connsiteX2" fmla="*/ 19687 w 21600"/>
                <a:gd name="connsiteY2" fmla="*/ 0 h 21600"/>
                <a:gd name="connsiteX3" fmla="*/ 21600 w 21600"/>
                <a:gd name="connsiteY3" fmla="*/ 104 h 21600"/>
                <a:gd name="connsiteX4" fmla="*/ 5708 w 21600"/>
                <a:gd name="connsiteY4" fmla="*/ 21480 h 21600"/>
                <a:gd name="connsiteX5" fmla="*/ 0 w 21600"/>
                <a:gd name="connsiteY5" fmla="*/ 2160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19687" y="0"/>
                  </a:lnTo>
                  <a:lnTo>
                    <a:pt x="21600" y="104"/>
                  </a:lnTo>
                  <a:lnTo>
                    <a:pt x="5708" y="21480"/>
                  </a:lnTo>
                  <a:cubicBezTo>
                    <a:pt x="3940" y="21480"/>
                    <a:pt x="1768" y="21600"/>
                    <a:pt x="0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D9AF2E89-6EB8-FD47-B45C-CF25E5D021CB}"/>
                </a:ext>
              </a:extLst>
            </p:cNvPr>
            <p:cNvSpPr/>
            <p:nvPr/>
          </p:nvSpPr>
          <p:spPr>
            <a:xfrm>
              <a:off x="65572578" y="10591799"/>
              <a:ext cx="3058159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10621" y="21600"/>
                  </a:lnTo>
                  <a:lnTo>
                    <a:pt x="0" y="14941"/>
                  </a:lnTo>
                  <a:lnTo>
                    <a:pt x="18649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" name="Triangle">
              <a:extLst>
                <a:ext uri="{FF2B5EF4-FFF2-40B4-BE49-F238E27FC236}">
                  <a16:creationId xmlns:a16="http://schemas.microsoft.com/office/drawing/2014/main" id="{BAE12199-6A61-3B44-8CFD-A014BA71A442}"/>
                </a:ext>
              </a:extLst>
            </p:cNvPr>
            <p:cNvSpPr/>
            <p:nvPr/>
          </p:nvSpPr>
          <p:spPr>
            <a:xfrm>
              <a:off x="56794400" y="11645899"/>
              <a:ext cx="8780785" cy="5777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5286" y="0"/>
                  </a:lnTo>
                  <a:lnTo>
                    <a:pt x="21600" y="13727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17AE3034-FD7E-8C42-984F-60C37C055E7F}"/>
                </a:ext>
              </a:extLst>
            </p:cNvPr>
            <p:cNvSpPr/>
            <p:nvPr/>
          </p:nvSpPr>
          <p:spPr>
            <a:xfrm>
              <a:off x="58940699" y="10591799"/>
              <a:ext cx="9272273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814"/>
                  </a:moveTo>
                  <a:lnTo>
                    <a:pt x="19363" y="0"/>
                  </a:lnTo>
                  <a:lnTo>
                    <a:pt x="21600" y="0"/>
                  </a:lnTo>
                  <a:lnTo>
                    <a:pt x="15449" y="216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" name="Triangle">
              <a:extLst>
                <a:ext uri="{FF2B5EF4-FFF2-40B4-BE49-F238E27FC236}">
                  <a16:creationId xmlns:a16="http://schemas.microsoft.com/office/drawing/2014/main" id="{553C549A-89BC-214D-A882-906FEED0E2D1}"/>
                </a:ext>
              </a:extLst>
            </p:cNvPr>
            <p:cNvSpPr/>
            <p:nvPr/>
          </p:nvSpPr>
          <p:spPr>
            <a:xfrm>
              <a:off x="56794400" y="10629900"/>
              <a:ext cx="2148843" cy="6797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45" y="0"/>
                  </a:moveTo>
                  <a:lnTo>
                    <a:pt x="21600" y="3241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" name="Triangle">
              <a:extLst>
                <a:ext uri="{FF2B5EF4-FFF2-40B4-BE49-F238E27FC236}">
                  <a16:creationId xmlns:a16="http://schemas.microsoft.com/office/drawing/2014/main" id="{945553B5-99B0-2F46-984B-5FB42B3E1DE2}"/>
                </a:ext>
              </a:extLst>
            </p:cNvPr>
            <p:cNvSpPr/>
            <p:nvPr/>
          </p:nvSpPr>
          <p:spPr>
            <a:xfrm>
              <a:off x="56794400" y="15316200"/>
              <a:ext cx="10284464" cy="2105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8442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Triangle">
              <a:extLst>
                <a:ext uri="{FF2B5EF4-FFF2-40B4-BE49-F238E27FC236}">
                  <a16:creationId xmlns:a16="http://schemas.microsoft.com/office/drawing/2014/main" id="{41858EBA-B87F-7744-8DF4-1FC1B7CEAA3A}"/>
                </a:ext>
              </a:extLst>
            </p:cNvPr>
            <p:cNvSpPr/>
            <p:nvPr/>
          </p:nvSpPr>
          <p:spPr>
            <a:xfrm>
              <a:off x="56794400" y="14528800"/>
              <a:ext cx="8780785" cy="2887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8120" y="0"/>
                  </a:lnTo>
                  <a:lnTo>
                    <a:pt x="21600" y="585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Triangle">
              <a:extLst>
                <a:ext uri="{FF2B5EF4-FFF2-40B4-BE49-F238E27FC236}">
                  <a16:creationId xmlns:a16="http://schemas.microsoft.com/office/drawing/2014/main" id="{9E6D4EBE-0E20-4148-A455-6924B0B9C8D8}"/>
                </a:ext>
              </a:extLst>
            </p:cNvPr>
            <p:cNvSpPr/>
            <p:nvPr/>
          </p:nvSpPr>
          <p:spPr>
            <a:xfrm>
              <a:off x="64160399" y="10591799"/>
              <a:ext cx="4055115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8023"/>
                  </a:lnTo>
                  <a:lnTo>
                    <a:pt x="7536" y="216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C7E228BF-1CA5-4856-ADE1-3CF4E847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7464" y="26877"/>
            <a:ext cx="5738694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75560DB-B208-41C1-AC26-ACACF8AE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7464" y="2906602"/>
            <a:ext cx="5738694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8CD13F7-FE5E-4564-955B-78635E1D6B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6491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DFEC6B85-2D6C-4E54-AFB1-FC9C8C5BC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6491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0A08B1B-1C08-468B-84FB-AF1608C8E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6491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DC13F651-7F17-428B-9F3A-A17EACBBF0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352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A3571AC1-4D48-5C41-A59D-F35D3398991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74155299" y="10591799"/>
            <a:chExt cx="12258038" cy="6828793"/>
          </a:xfrm>
        </p:grpSpPr>
        <p:sp>
          <p:nvSpPr>
            <p:cNvPr id="16" name="Triangle">
              <a:extLst>
                <a:ext uri="{FF2B5EF4-FFF2-40B4-BE49-F238E27FC236}">
                  <a16:creationId xmlns:a16="http://schemas.microsoft.com/office/drawing/2014/main" id="{5FB82B42-ADC5-D04E-94BD-9ECD154E5B36}"/>
                </a:ext>
              </a:extLst>
            </p:cNvPr>
            <p:cNvSpPr/>
            <p:nvPr/>
          </p:nvSpPr>
          <p:spPr>
            <a:xfrm>
              <a:off x="80276701" y="10629900"/>
              <a:ext cx="6129016" cy="6267450"/>
            </a:xfrm>
            <a:custGeom>
              <a:avLst/>
              <a:gdLst>
                <a:gd name="connsiteX0" fmla="*/ 7457 w 21600"/>
                <a:gd name="connsiteY0" fmla="*/ 0 h 21600"/>
                <a:gd name="connsiteX1" fmla="*/ 0 w 21600"/>
                <a:gd name="connsiteY1" fmla="*/ 8027 h 21600"/>
                <a:gd name="connsiteX2" fmla="*/ 21600 w 21600"/>
                <a:gd name="connsiteY2" fmla="*/ 21600 h 21600"/>
                <a:gd name="connsiteX3" fmla="*/ 21154 w 21600"/>
                <a:gd name="connsiteY3" fmla="*/ 20854 h 21600"/>
                <a:gd name="connsiteX4" fmla="*/ 7457 w 21600"/>
                <a:gd name="connsiteY4" fmla="*/ 0 h 21600"/>
                <a:gd name="connsiteX0" fmla="*/ 7457 w 21600"/>
                <a:gd name="connsiteY0" fmla="*/ 0 h 21600"/>
                <a:gd name="connsiteX1" fmla="*/ 0 w 21600"/>
                <a:gd name="connsiteY1" fmla="*/ 8027 h 21600"/>
                <a:gd name="connsiteX2" fmla="*/ 21600 w 21600"/>
                <a:gd name="connsiteY2" fmla="*/ 21600 h 21600"/>
                <a:gd name="connsiteX3" fmla="*/ 21154 w 21600"/>
                <a:gd name="connsiteY3" fmla="*/ 20636 h 21600"/>
                <a:gd name="connsiteX4" fmla="*/ 7457 w 21600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0" h="21600" extrusionOk="0">
                  <a:moveTo>
                    <a:pt x="7457" y="0"/>
                  </a:moveTo>
                  <a:lnTo>
                    <a:pt x="0" y="8027"/>
                  </a:lnTo>
                  <a:lnTo>
                    <a:pt x="21600" y="21600"/>
                  </a:lnTo>
                  <a:lnTo>
                    <a:pt x="21154" y="20636"/>
                  </a:lnTo>
                  <a:lnTo>
                    <a:pt x="7457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Triangle">
              <a:extLst>
                <a:ext uri="{FF2B5EF4-FFF2-40B4-BE49-F238E27FC236}">
                  <a16:creationId xmlns:a16="http://schemas.microsoft.com/office/drawing/2014/main" id="{A64128D3-43B4-5B4F-AE73-72C0A4EC8B08}"/>
                </a:ext>
              </a:extLst>
            </p:cNvPr>
            <p:cNvSpPr/>
            <p:nvPr/>
          </p:nvSpPr>
          <p:spPr>
            <a:xfrm>
              <a:off x="78587600" y="10629899"/>
              <a:ext cx="3810000" cy="2329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960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" name="Triangle">
              <a:extLst>
                <a:ext uri="{FF2B5EF4-FFF2-40B4-BE49-F238E27FC236}">
                  <a16:creationId xmlns:a16="http://schemas.microsoft.com/office/drawing/2014/main" id="{1C7C782F-1FC5-DE40-A1E4-C75C83CEADA8}"/>
                </a:ext>
              </a:extLst>
            </p:cNvPr>
            <p:cNvSpPr/>
            <p:nvPr/>
          </p:nvSpPr>
          <p:spPr>
            <a:xfrm>
              <a:off x="82387384" y="10591799"/>
              <a:ext cx="4013202" cy="6300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" name="Triangle">
              <a:extLst>
                <a:ext uri="{FF2B5EF4-FFF2-40B4-BE49-F238E27FC236}">
                  <a16:creationId xmlns:a16="http://schemas.microsoft.com/office/drawing/2014/main" id="{4FC9546D-552B-084E-AF10-6810844D2651}"/>
                </a:ext>
              </a:extLst>
            </p:cNvPr>
            <p:cNvSpPr/>
            <p:nvPr/>
          </p:nvSpPr>
          <p:spPr>
            <a:xfrm>
              <a:off x="74155299" y="12954000"/>
              <a:ext cx="6129022" cy="3023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D1E5FF3F-7B22-C64E-B053-A611447386CF}"/>
                </a:ext>
              </a:extLst>
            </p:cNvPr>
            <p:cNvSpPr/>
            <p:nvPr/>
          </p:nvSpPr>
          <p:spPr>
            <a:xfrm>
              <a:off x="74155299" y="10591799"/>
              <a:ext cx="6129022" cy="3167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29" y="225"/>
                  </a:moveTo>
                  <a:lnTo>
                    <a:pt x="21600" y="16109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26E535C4-87B3-EE4B-8792-92B97BA43540}"/>
                </a:ext>
              </a:extLst>
            </p:cNvPr>
            <p:cNvSpPr/>
            <p:nvPr/>
          </p:nvSpPr>
          <p:spPr>
            <a:xfrm>
              <a:off x="74155299" y="15976599"/>
              <a:ext cx="12258038" cy="14439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0800" y="0"/>
                  </a:lnTo>
                  <a:lnTo>
                    <a:pt x="21600" y="13678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74985E82-8BBB-4140-ADE7-3211B76C0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466471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E5281E8-502B-4754-B5F5-7C62E11011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466471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A67E5779-2729-4DED-A8C2-41F4FEE476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64874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Date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FBD21987-FA22-47F7-B702-8D9638C10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64874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03F40A7-0F3F-41D6-9058-1BE8DB270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64874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Freeform 18">
            <a:extLst>
              <a:ext uri="{FF2B5EF4-FFF2-40B4-BE49-F238E27FC236}">
                <a16:creationId xmlns:a16="http://schemas.microsoft.com/office/drawing/2014/main" id="{658F736E-7158-49B7-9444-DA7D0C8CDBF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">
            <a:extLst>
              <a:ext uri="{FF2B5EF4-FFF2-40B4-BE49-F238E27FC236}">
                <a16:creationId xmlns:a16="http://schemas.microsoft.com/office/drawing/2014/main" id="{1B9BC3F9-13A5-DB4A-9804-A7FA3D7E2006}"/>
              </a:ext>
            </a:extLst>
          </p:cNvPr>
          <p:cNvSpPr/>
          <p:nvPr/>
        </p:nvSpPr>
        <p:spPr>
          <a:xfrm>
            <a:off x="1364070" y="0"/>
            <a:ext cx="10403558" cy="6852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8944" y="104"/>
                </a:lnTo>
                <a:lnTo>
                  <a:pt x="0" y="0"/>
                </a:lnTo>
                <a:lnTo>
                  <a:pt x="16266" y="891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" name="Shape">
            <a:extLst>
              <a:ext uri="{FF2B5EF4-FFF2-40B4-BE49-F238E27FC236}">
                <a16:creationId xmlns:a16="http://schemas.microsoft.com/office/drawing/2014/main" id="{C2B314C1-A123-3A4D-BF1B-82E7E15FC263}"/>
              </a:ext>
            </a:extLst>
          </p:cNvPr>
          <p:cNvSpPr/>
          <p:nvPr/>
        </p:nvSpPr>
        <p:spPr>
          <a:xfrm>
            <a:off x="10495757" y="0"/>
            <a:ext cx="1696243" cy="6852902"/>
          </a:xfrm>
          <a:custGeom>
            <a:avLst/>
            <a:gdLst>
              <a:gd name="connsiteX0" fmla="*/ 21600 w 21600"/>
              <a:gd name="connsiteY0" fmla="*/ 21600 h 21600"/>
              <a:gd name="connsiteX1" fmla="*/ 21600 w 21600"/>
              <a:gd name="connsiteY1" fmla="*/ 0 h 21600"/>
              <a:gd name="connsiteX2" fmla="*/ 1898 w 21600"/>
              <a:gd name="connsiteY2" fmla="*/ 0 h 21600"/>
              <a:gd name="connsiteX3" fmla="*/ 0 w 21600"/>
              <a:gd name="connsiteY3" fmla="*/ 104 h 21600"/>
              <a:gd name="connsiteX4" fmla="*/ 15969 w 21600"/>
              <a:gd name="connsiteY4" fmla="*/ 21520 h 21600"/>
              <a:gd name="connsiteX5" fmla="*/ 21600 w 21600"/>
              <a:gd name="connsiteY5" fmla="*/ 2160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1898" y="0"/>
                </a:lnTo>
                <a:lnTo>
                  <a:pt x="0" y="104"/>
                </a:lnTo>
                <a:lnTo>
                  <a:pt x="15969" y="21520"/>
                </a:lnTo>
                <a:cubicBezTo>
                  <a:pt x="17738" y="21520"/>
                  <a:pt x="19831" y="21600"/>
                  <a:pt x="21600" y="216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29DED781-692C-3C45-9676-835C7ECE2CC9}"/>
              </a:ext>
            </a:extLst>
          </p:cNvPr>
          <p:cNvSpPr/>
          <p:nvPr/>
        </p:nvSpPr>
        <p:spPr>
          <a:xfrm>
            <a:off x="0" y="0"/>
            <a:ext cx="3042639" cy="6852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0975" y="21600"/>
                </a:lnTo>
                <a:lnTo>
                  <a:pt x="21600" y="14941"/>
                </a:lnTo>
                <a:lnTo>
                  <a:pt x="295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Triangle">
            <a:extLst>
              <a:ext uri="{FF2B5EF4-FFF2-40B4-BE49-F238E27FC236}">
                <a16:creationId xmlns:a16="http://schemas.microsoft.com/office/drawing/2014/main" id="{26FD03B3-0AF7-1043-BF46-00A1C63B3996}"/>
              </a:ext>
            </a:extLst>
          </p:cNvPr>
          <p:cNvSpPr/>
          <p:nvPr/>
        </p:nvSpPr>
        <p:spPr>
          <a:xfrm>
            <a:off x="3043895" y="1057625"/>
            <a:ext cx="8731306" cy="5796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6313" y="0"/>
                </a:lnTo>
                <a:lnTo>
                  <a:pt x="0" y="13727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Shape">
            <a:extLst>
              <a:ext uri="{FF2B5EF4-FFF2-40B4-BE49-F238E27FC236}">
                <a16:creationId xmlns:a16="http://schemas.microsoft.com/office/drawing/2014/main" id="{65789A42-B53F-EE46-8FE2-97C060117008}"/>
              </a:ext>
            </a:extLst>
          </p:cNvPr>
          <p:cNvSpPr/>
          <p:nvPr/>
        </p:nvSpPr>
        <p:spPr>
          <a:xfrm>
            <a:off x="416799" y="0"/>
            <a:ext cx="9220100" cy="4740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814"/>
                </a:moveTo>
                <a:lnTo>
                  <a:pt x="2234" y="0"/>
                </a:lnTo>
                <a:lnTo>
                  <a:pt x="0" y="0"/>
                </a:lnTo>
                <a:lnTo>
                  <a:pt x="6152" y="216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Triangle">
            <a:extLst>
              <a:ext uri="{FF2B5EF4-FFF2-40B4-BE49-F238E27FC236}">
                <a16:creationId xmlns:a16="http://schemas.microsoft.com/office/drawing/2014/main" id="{028B5790-22A6-3844-8C67-A4FD89E9F2D7}"/>
              </a:ext>
            </a:extLst>
          </p:cNvPr>
          <p:cNvSpPr/>
          <p:nvPr/>
        </p:nvSpPr>
        <p:spPr>
          <a:xfrm>
            <a:off x="9636898" y="38228"/>
            <a:ext cx="2137045" cy="6819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668" y="0"/>
                </a:moveTo>
                <a:lnTo>
                  <a:pt x="0" y="3241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07DC5D-4F3E-4A99-A621-6F93F32265C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1850" y="1709738"/>
            <a:ext cx="61480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DA8F992-7750-4566-AB4F-B2E8F3794CA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831850" y="4589463"/>
            <a:ext cx="61480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0FEC4993-EF72-4ADC-8D11-1EB7C9409528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838200" y="627507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145FAD1-5607-4570-9675-FE264814964D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275070"/>
            <a:ext cx="411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65FB8DD-A34F-4C06-9929-1E68FACD4D00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610600" y="627507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A537F86F-E8D6-44FF-939F-7EB5A46935EE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806465" y="3835488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17C97F11-0CC0-4E01-8422-614383043296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806465" y="4062821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Mobile / email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22609FE-C556-4394-9CD9-CACD20BC7261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806465" y="4290154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Company</a:t>
            </a: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09FA1CF9-193C-7141-8B33-C4EC33D7D7C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27614" y="471569"/>
            <a:ext cx="5594447" cy="3259428"/>
          </a:xfrm>
          <a:custGeom>
            <a:avLst/>
            <a:gdLst>
              <a:gd name="connsiteX0" fmla="*/ 0 w 5594447"/>
              <a:gd name="connsiteY0" fmla="*/ 0 h 3259428"/>
              <a:gd name="connsiteX1" fmla="*/ 4609327 w 5594447"/>
              <a:gd name="connsiteY1" fmla="*/ 588579 h 3259428"/>
              <a:gd name="connsiteX2" fmla="*/ 5594447 w 5594447"/>
              <a:gd name="connsiteY2" fmla="*/ 3259428 h 3259428"/>
              <a:gd name="connsiteX3" fmla="*/ 0 w 5594447"/>
              <a:gd name="connsiteY3" fmla="*/ 347 h 32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4447" h="3259428">
                <a:moveTo>
                  <a:pt x="0" y="0"/>
                </a:moveTo>
                <a:lnTo>
                  <a:pt x="4609327" y="588579"/>
                </a:lnTo>
                <a:lnTo>
                  <a:pt x="5594447" y="3259428"/>
                </a:lnTo>
                <a:lnTo>
                  <a:pt x="0" y="347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7" name="Freeform 18">
            <a:extLst>
              <a:ext uri="{FF2B5EF4-FFF2-40B4-BE49-F238E27FC236}">
                <a16:creationId xmlns:a16="http://schemas.microsoft.com/office/drawing/2014/main" id="{52FCB75F-57C2-4004-9BB6-30A01CADBDE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828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and Typograp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">
            <a:extLst>
              <a:ext uri="{FF2B5EF4-FFF2-40B4-BE49-F238E27FC236}">
                <a16:creationId xmlns:a16="http://schemas.microsoft.com/office/drawing/2014/main" id="{00E5C2D6-993F-4C4D-AE5D-D1B7DD38450E}"/>
              </a:ext>
            </a:extLst>
          </p:cNvPr>
          <p:cNvSpPr/>
          <p:nvPr userDrawn="1"/>
        </p:nvSpPr>
        <p:spPr>
          <a:xfrm rot="10800000">
            <a:off x="11520875" y="2"/>
            <a:ext cx="671124" cy="2616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9695" y="21600"/>
                </a:lnTo>
                <a:lnTo>
                  <a:pt x="21600" y="21496"/>
                </a:lnTo>
                <a:lnTo>
                  <a:pt x="530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Shape">
            <a:extLst>
              <a:ext uri="{FF2B5EF4-FFF2-40B4-BE49-F238E27FC236}">
                <a16:creationId xmlns:a16="http://schemas.microsoft.com/office/drawing/2014/main" id="{E359DEA1-0F9E-C64F-BA55-802B41C69DB4}"/>
              </a:ext>
            </a:extLst>
          </p:cNvPr>
          <p:cNvSpPr/>
          <p:nvPr userDrawn="1"/>
        </p:nvSpPr>
        <p:spPr>
          <a:xfrm>
            <a:off x="1" y="2"/>
            <a:ext cx="671124" cy="6830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9695" y="21600"/>
                </a:lnTo>
                <a:lnTo>
                  <a:pt x="21600" y="21496"/>
                </a:lnTo>
                <a:lnTo>
                  <a:pt x="5303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C897C59-303D-43EB-830D-58B293D336AC}"/>
              </a:ext>
            </a:extLst>
          </p:cNvPr>
          <p:cNvGrpSpPr/>
          <p:nvPr userDrawn="1"/>
        </p:nvGrpSpPr>
        <p:grpSpPr>
          <a:xfrm>
            <a:off x="838199" y="1830763"/>
            <a:ext cx="10515602" cy="1741127"/>
            <a:chOff x="838199" y="1830763"/>
            <a:chExt cx="10515602" cy="1741127"/>
          </a:xfrm>
        </p:grpSpPr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4460574F-0FFA-4AF4-9268-D077C9C57D58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74112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E9AEC03B-EFBC-451C-9889-555B420B787B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5513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12504A8F-A26B-43AF-BF89-2621FF0CE3CD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36148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F7726C56-B942-4400-8CE0-069969802448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171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DAE760DB-698E-4688-BBAF-49FD684C7AFD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9818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72A9A194-717A-430D-B418-44C0B8F1A4C3}"/>
                </a:ext>
              </a:extLst>
            </p:cNvPr>
            <p:cNvSpPr/>
            <p:nvPr userDrawn="1"/>
          </p:nvSpPr>
          <p:spPr>
            <a:xfrm>
              <a:off x="838200" y="1830763"/>
              <a:ext cx="894312" cy="788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E915F52A-A44F-4FB1-A1A1-1A513475EFE8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74112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6034C492-58E9-4550-B83D-E33D2B2217E6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551307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F92FB454-2844-432A-897E-609CA7D5AB13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36148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DFE585D9-1B79-4D2C-BE24-8DD53BF2D43D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1716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7CA650B9-D80A-4F55-849B-9B9229BAB7AB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98184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212A3E8F-2036-4425-950A-9DDCE99E48E2}"/>
                </a:ext>
              </a:extLst>
            </p:cNvPr>
            <p:cNvSpPr/>
            <p:nvPr userDrawn="1"/>
          </p:nvSpPr>
          <p:spPr>
            <a:xfrm>
              <a:off x="1907232" y="1830763"/>
              <a:ext cx="894312" cy="78825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F8D77422-E1EF-442A-B883-288DFB42AC7A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74112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F5A5458A-8CAB-46ED-A597-7A9BC874E064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551307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129FB0AE-0FE9-4E47-89E1-28A56DFEFD44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36148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8DCBA888-FF6F-4E0D-AD60-DA0D78CD05D1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1716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F9271256-F951-4086-8A3B-C91C2291A176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98184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27D18AA1-C449-4778-A01C-5FEFF6D4B6F0}"/>
                </a:ext>
              </a:extLst>
            </p:cNvPr>
            <p:cNvSpPr/>
            <p:nvPr userDrawn="1"/>
          </p:nvSpPr>
          <p:spPr>
            <a:xfrm>
              <a:off x="2976264" y="1830763"/>
              <a:ext cx="894312" cy="78825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507DEC82-2EA5-41B4-BBE2-03D513A6990F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741127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CC3C8386-1A37-4F90-9D5F-F552F6BD3D6B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551307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20C96B97-602D-4FB6-83FA-5F537C10D957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36148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C78EB1C9-B967-4BCF-BA1F-F62AD5830A83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17166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530AF99D-4A64-462C-8DC1-2AFD50700E78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9818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251EE8AC-B14F-4016-B318-3215BFA74576}"/>
                </a:ext>
              </a:extLst>
            </p:cNvPr>
            <p:cNvSpPr/>
            <p:nvPr userDrawn="1"/>
          </p:nvSpPr>
          <p:spPr>
            <a:xfrm>
              <a:off x="4045296" y="1830763"/>
              <a:ext cx="894312" cy="78825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DB3EFE93-C789-4C06-AE63-48F21F3F0562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74112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C159A26F-3E35-43ED-9527-94575D015CF9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55130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197FEBE6-4234-4233-9AAC-C966B38A457C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3614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4A6CCAEB-B0B2-4918-BF93-14B428F71030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17166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26BAB2D9-48E2-4FD7-8266-8DA7249A311F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9818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E373E1AE-97F0-411F-ADE1-F7FA57FDB549}"/>
                </a:ext>
              </a:extLst>
            </p:cNvPr>
            <p:cNvSpPr/>
            <p:nvPr userDrawn="1"/>
          </p:nvSpPr>
          <p:spPr>
            <a:xfrm>
              <a:off x="5114328" y="1830763"/>
              <a:ext cx="894312" cy="7882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7980EC62-1AA7-49B9-A98C-B1AE41A8BAF7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74112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1B940435-8801-4AE0-AF82-51785C14109F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55130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709FEA5B-55A5-4A85-90AE-A3E8181AD6B1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36148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AC24C165-A09C-48A0-8D30-43D9272501D0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17166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AF779B59-BF2E-434C-A692-81F3395A2DDC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9818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72D25286-DFE7-4DB6-BC2A-849B72A1D58F}"/>
                </a:ext>
              </a:extLst>
            </p:cNvPr>
            <p:cNvSpPr/>
            <p:nvPr userDrawn="1"/>
          </p:nvSpPr>
          <p:spPr>
            <a:xfrm>
              <a:off x="6183360" y="1830763"/>
              <a:ext cx="894312" cy="7882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EFFFC619-3DCF-484B-936D-D1C6706967D7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741127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C36F1647-E3A7-42C7-94DB-E22470CD7962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55130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0812BACF-D77F-4A42-A212-538847FF9776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36148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63855A19-9DBA-4293-A411-6842A7DAA995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17166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E705E91E-E65F-4094-8904-D56C56FC5F44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98184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B6DEB2ED-B6FD-4B88-90DA-9530DA2E64C9}"/>
                </a:ext>
              </a:extLst>
            </p:cNvPr>
            <p:cNvSpPr/>
            <p:nvPr userDrawn="1"/>
          </p:nvSpPr>
          <p:spPr>
            <a:xfrm>
              <a:off x="7252392" y="1830763"/>
              <a:ext cx="894312" cy="7882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62E667E1-7F5F-4E4F-AF63-4AB31D847AE0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741127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A9D94CA5-400D-47AE-9512-4557FBE20192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55130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1E60784B-8569-41D5-BB14-8F5DAFDCE67A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36148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FE043B0E-D351-4B21-BB22-FF8713E0E199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17166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D57AC92D-3891-4CC7-9301-A742653C394B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98184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870D976A-0EA2-4422-A1FB-EE1A159B65DC}"/>
                </a:ext>
              </a:extLst>
            </p:cNvPr>
            <p:cNvSpPr/>
            <p:nvPr userDrawn="1"/>
          </p:nvSpPr>
          <p:spPr>
            <a:xfrm>
              <a:off x="8321424" y="1830763"/>
              <a:ext cx="894312" cy="78825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074CEC48-74FA-45A9-9E16-525EB9E974F9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74112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8CA8D9C7-FFCE-4895-B720-C9F65C686B93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55130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DF8FDE11-2636-4F16-BC4C-C0DBD965F47E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36148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EAE2FCEB-5A44-4458-99EB-B2522F731513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17166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FA982CEB-3569-4AB2-A279-56909D8DBA2B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98184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B85FDECF-7983-4160-8B97-DA92A01F2A38}"/>
                </a:ext>
              </a:extLst>
            </p:cNvPr>
            <p:cNvSpPr/>
            <p:nvPr userDrawn="1"/>
          </p:nvSpPr>
          <p:spPr>
            <a:xfrm>
              <a:off x="9390456" y="1830763"/>
              <a:ext cx="894312" cy="7882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80F0CF47-25FB-4AB4-837F-33B5D368A8C0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741127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12C0DD63-4FB0-4217-BC06-7CEB655B79B6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55130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5841390F-E0B0-48E2-8756-2C0A532BC037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36148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E49982BC-FA05-4F1B-A8BD-AE3793F3BD02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17166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84445015-4210-46FE-958B-F3271E10284B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9818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06FD93CB-F173-4C32-9E54-DE5EDB0F83D8}"/>
                </a:ext>
              </a:extLst>
            </p:cNvPr>
            <p:cNvSpPr/>
            <p:nvPr userDrawn="1"/>
          </p:nvSpPr>
          <p:spPr>
            <a:xfrm>
              <a:off x="10459489" y="1830763"/>
              <a:ext cx="894312" cy="7882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0D08B00A-9A13-4AB1-A72D-2F499BA2EBA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BB3FC47E-3339-49A8-AEF2-ECC3BF1514FB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838199" y="3709150"/>
            <a:ext cx="10515600" cy="1325880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4400" dirty="0">
                <a:latin typeface="+mn-lt"/>
                <a:ea typeface="+mj-ea"/>
                <a:cs typeface="+mj-cs"/>
              </a:defRPr>
            </a:lvl1pPr>
          </a:lstStyle>
          <a:p>
            <a:pPr marL="228600" lvl="0" indent="-228600">
              <a:spcBef>
                <a:spcPct val="0"/>
              </a:spcBef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29D5438-3BC8-4817-9C86-A9AAA6047492}"/>
              </a:ext>
            </a:extLst>
          </p:cNvPr>
          <p:cNvSpPr txBox="1"/>
          <p:nvPr userDrawn="1"/>
        </p:nvSpPr>
        <p:spPr>
          <a:xfrm>
            <a:off x="4677206" y="4033186"/>
            <a:ext cx="243528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600" dirty="0">
                <a:solidFill>
                  <a:schemeClr val="accent1">
                    <a:lumMod val="50000"/>
                  </a:schemeClr>
                </a:solidFill>
              </a:rPr>
              <a:t>Aa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9DB07F4-2F4D-4904-9DDA-6D453F791811}"/>
              </a:ext>
            </a:extLst>
          </p:cNvPr>
          <p:cNvSpPr txBox="1"/>
          <p:nvPr userDrawn="1"/>
        </p:nvSpPr>
        <p:spPr>
          <a:xfrm>
            <a:off x="7664716" y="4033186"/>
            <a:ext cx="243528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6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Aa</a:t>
            </a:r>
          </a:p>
        </p:txBody>
      </p:sp>
      <p:sp>
        <p:nvSpPr>
          <p:cNvPr id="75" name="Freeform 18">
            <a:extLst>
              <a:ext uri="{FF2B5EF4-FFF2-40B4-BE49-F238E27FC236}">
                <a16:creationId xmlns:a16="http://schemas.microsoft.com/office/drawing/2014/main" id="{93149423-EDD3-4FFF-A059-3F17700847C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0" name="Text Placeholder 7">
            <a:extLst>
              <a:ext uri="{FF2B5EF4-FFF2-40B4-BE49-F238E27FC236}">
                <a16:creationId xmlns:a16="http://schemas.microsoft.com/office/drawing/2014/main" id="{676EAA04-3941-4EEF-875A-DA2DBBB0CA8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697757" y="6124726"/>
            <a:ext cx="2394180" cy="56499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Font name</a:t>
            </a:r>
          </a:p>
        </p:txBody>
      </p:sp>
      <p:sp>
        <p:nvSpPr>
          <p:cNvPr id="92" name="Text Placeholder 7">
            <a:extLst>
              <a:ext uri="{FF2B5EF4-FFF2-40B4-BE49-F238E27FC236}">
                <a16:creationId xmlns:a16="http://schemas.microsoft.com/office/drawing/2014/main" id="{72303254-B5A5-44B0-8D71-FB4149C10B7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7685267" y="6124726"/>
            <a:ext cx="2394180" cy="564999"/>
          </a:xfrm>
        </p:spPr>
        <p:txBody>
          <a:bodyPr anchor="ctr"/>
          <a:lstStyle>
            <a:lvl1pPr marL="0" indent="0" algn="ctr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Font name</a:t>
            </a:r>
          </a:p>
        </p:txBody>
      </p:sp>
    </p:spTree>
    <p:extLst>
      <p:ext uri="{BB962C8B-B14F-4D97-AF65-F5344CB8AC3E}">
        <p14:creationId xmlns:p14="http://schemas.microsoft.com/office/powerpoint/2010/main" val="3935162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46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765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presentationgo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6C7F94-AC2B-4ABA-8168-9102B651E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99E8B4-649E-4A8B-B6EE-CC6C44EF5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133B5-720F-4407-9AAB-3B5E07088D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91AE36-FE6A-4E21-B178-40F00D0FF5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54408-120E-4EFA-AC50-C50B6469D2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93780E-9A94-4D66-9FC2-734AC5AEF5F1}"/>
              </a:ext>
            </a:extLst>
          </p:cNvPr>
          <p:cNvSpPr/>
          <p:nvPr userDrawn="1"/>
        </p:nvSpPr>
        <p:spPr>
          <a:xfrm>
            <a:off x="-12701" y="7007226"/>
            <a:ext cx="16610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0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1100" b="0" i="0" u="none" strike="noStrike" dirty="0">
                <a:solidFill>
                  <a:schemeClr val="accent1"/>
                </a:solidFill>
                <a:effectLst/>
                <a:latin typeface="Open Sans" panose="020B0606030504020204" pitchFamily="34" charset="0"/>
                <a:hlinkClick r:id="rId13" tooltip="PresentationGo!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presentationgo.com</a:t>
            </a:r>
            <a:endParaRPr lang="en-US" sz="11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32F9B4-C534-44E7-8E53-6B3CF87C8383}"/>
              </a:ext>
            </a:extLst>
          </p:cNvPr>
          <p:cNvGrpSpPr/>
          <p:nvPr userDrawn="1"/>
        </p:nvGrpSpPr>
        <p:grpSpPr>
          <a:xfrm>
            <a:off x="-1654908" y="-16654"/>
            <a:ext cx="1569183" cy="612144"/>
            <a:chOff x="-2096383" y="21447"/>
            <a:chExt cx="1569183" cy="61214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6BD643E-9383-4DCE-97E0-18B6179C2E33}"/>
                </a:ext>
              </a:extLst>
            </p:cNvPr>
            <p:cNvSpPr txBox="1"/>
            <p:nvPr userDrawn="1"/>
          </p:nvSpPr>
          <p:spPr>
            <a:xfrm>
              <a:off x="-2096383" y="21447"/>
              <a:ext cx="3658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C47BF03-421F-44AE-8D61-516BA442BCFD}"/>
                </a:ext>
              </a:extLst>
            </p:cNvPr>
            <p:cNvSpPr txBox="1"/>
            <p:nvPr userDrawn="1"/>
          </p:nvSpPr>
          <p:spPr>
            <a:xfrm>
              <a:off x="-1002010" y="387370"/>
              <a:ext cx="4748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25AF704-0297-4965-ABDA-DCACCBDEC4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302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77" r:id="rId8"/>
    <p:sldLayoutId id="2147483696" r:id="rId9"/>
    <p:sldLayoutId id="2147483697" r:id="rId10"/>
    <p:sldLayoutId id="2147483698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50000"/>
            </a:schemeClr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sz="28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0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23A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EDDA2-A385-4D53-9944-861446547D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616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12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063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hf sldNum="0"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541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9D579-2A2D-548E-FB66-2810ADA5C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BD84392F-9CDB-175D-FF6C-74098BCB61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04801"/>
            <a:ext cx="9144000" cy="1320192"/>
          </a:xfrm>
        </p:spPr>
        <p:txBody>
          <a:bodyPr>
            <a:no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Бренд как элемент узнаваемости агрохозяйства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C109D50-7FE1-455C-E272-5994734DF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37808"/>
            <a:ext cx="12192000" cy="132019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A36EEF1-8C4E-95A4-6184-19D992048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530" y="1762760"/>
            <a:ext cx="7730060" cy="363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216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48046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5880" y="365123"/>
            <a:ext cx="4810760" cy="1325563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 бренда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6500" y="4323755"/>
            <a:ext cx="1650999" cy="11836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500" dirty="0">
                <a:solidFill>
                  <a:srgbClr val="002060"/>
                </a:solidFill>
              </a:rPr>
              <a:t>История становления Компании (например, – опыт и традиции)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65200" y="2479040"/>
            <a:ext cx="2133600" cy="1178560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Легенда         бренда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64560" y="2479040"/>
            <a:ext cx="2286000" cy="1178560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Идентификация бренда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268720" y="2479040"/>
            <a:ext cx="2133600" cy="1178560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Уникальность бренда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920480" y="2479040"/>
            <a:ext cx="2133600" cy="1178560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Полезность   бренда</a:t>
            </a:r>
          </a:p>
        </p:txBody>
      </p:sp>
      <p:sp>
        <p:nvSpPr>
          <p:cNvPr id="11" name="Левая фигурная скобка 10"/>
          <p:cNvSpPr/>
          <p:nvPr/>
        </p:nvSpPr>
        <p:spPr>
          <a:xfrm>
            <a:off x="812800" y="4123082"/>
            <a:ext cx="579120" cy="1584960"/>
          </a:xfrm>
          <a:prstGeom prst="leftBrac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Левая фигурная скобка 11"/>
          <p:cNvSpPr/>
          <p:nvPr/>
        </p:nvSpPr>
        <p:spPr>
          <a:xfrm rot="10800000">
            <a:off x="2649221" y="4123082"/>
            <a:ext cx="579120" cy="1584960"/>
          </a:xfrm>
          <a:prstGeom prst="leftBrace">
            <a:avLst>
              <a:gd name="adj1" fmla="val 8333"/>
              <a:gd name="adj2" fmla="val 49359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Левая фигурная скобка 12"/>
          <p:cNvSpPr/>
          <p:nvPr/>
        </p:nvSpPr>
        <p:spPr>
          <a:xfrm>
            <a:off x="3464560" y="4123082"/>
            <a:ext cx="579120" cy="1584960"/>
          </a:xfrm>
          <a:prstGeom prst="leftBrac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Левая фигурная скобка 13"/>
          <p:cNvSpPr/>
          <p:nvPr/>
        </p:nvSpPr>
        <p:spPr>
          <a:xfrm rot="10800000">
            <a:off x="5300981" y="4123082"/>
            <a:ext cx="579120" cy="1584960"/>
          </a:xfrm>
          <a:prstGeom prst="leftBrace">
            <a:avLst>
              <a:gd name="adj1" fmla="val 8333"/>
              <a:gd name="adj2" fmla="val 49359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Левая фигурная скобка 14"/>
          <p:cNvSpPr/>
          <p:nvPr/>
        </p:nvSpPr>
        <p:spPr>
          <a:xfrm>
            <a:off x="6116319" y="4123082"/>
            <a:ext cx="579120" cy="1584960"/>
          </a:xfrm>
          <a:prstGeom prst="leftBrac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Левая фигурная скобка 15"/>
          <p:cNvSpPr/>
          <p:nvPr/>
        </p:nvSpPr>
        <p:spPr>
          <a:xfrm rot="10800000">
            <a:off x="7952740" y="4123082"/>
            <a:ext cx="579120" cy="1584960"/>
          </a:xfrm>
          <a:prstGeom prst="leftBrace">
            <a:avLst>
              <a:gd name="adj1" fmla="val 8333"/>
              <a:gd name="adj2" fmla="val 49359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Левая фигурная скобка 16"/>
          <p:cNvSpPr/>
          <p:nvPr/>
        </p:nvSpPr>
        <p:spPr>
          <a:xfrm>
            <a:off x="8768078" y="4123082"/>
            <a:ext cx="579120" cy="1584960"/>
          </a:xfrm>
          <a:prstGeom prst="leftBrac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Левая фигурная скобка 17"/>
          <p:cNvSpPr/>
          <p:nvPr/>
        </p:nvSpPr>
        <p:spPr>
          <a:xfrm rot="10800000">
            <a:off x="10604499" y="4123082"/>
            <a:ext cx="579120" cy="1584960"/>
          </a:xfrm>
          <a:prstGeom prst="leftBrace">
            <a:avLst>
              <a:gd name="adj1" fmla="val 8333"/>
              <a:gd name="adj2" fmla="val 49359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08426" y="4061481"/>
            <a:ext cx="159258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Наименование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Визуальный образ марки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Слоган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Упаковка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Рекламные материалы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633206" y="4176897"/>
            <a:ext cx="146812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Совокупность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признаков,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отличающих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Компанию и ее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продукцию от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конкурентов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986520" y="4260873"/>
            <a:ext cx="200152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Перечень ключевых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ценностей, которые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вызовут у клиентов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желание приобрести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продукцию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1669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BCA5C-C3DA-83C7-684F-6437CAC89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6671C49-8CD1-F726-35A6-92F7EA8C7BD8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139189-E12F-2A43-1B11-259C932A0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кита фермерского бренда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3E53823-CA9A-A4FA-33E5-ED35A6C725AD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29D1C3D-3D94-1B7E-75AE-BA862ABA4185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C78E39A-CAD1-4160-2A83-D2D2A4704520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C31810E-3FE8-1CB2-7CB5-18B97948F368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6B7C1FA-A7C9-90D9-93E6-3B60FFFC0182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0CEB639-7A56-AD9A-D20A-AEC7F506EFE7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61CC5A-2DB1-8CA0-742F-B6C9F9CCC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780" y="1484102"/>
            <a:ext cx="9819763" cy="509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004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1FC26-6D51-D805-FA82-545F763B6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D47886D-F1C6-3526-536E-9ED339FAF2F3}"/>
              </a:ext>
            </a:extLst>
          </p:cNvPr>
          <p:cNvSpPr/>
          <p:nvPr/>
        </p:nvSpPr>
        <p:spPr>
          <a:xfrm>
            <a:off x="0" y="2276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FBA8F4-32F2-C7B1-21C6-675B556BD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Аутентичность: найди свою историю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368AEDF-60AD-4EC4-2922-725EF726CEBA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77E4063-A281-6F20-FA54-6FF7638A05E9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DE0D928-E62B-97F9-3DD0-C3363A8D355A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012C90C-CC9D-F676-D244-1A5DFCA457E0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365B341-CBC6-50C4-8740-BE6DCB32D718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87F0456-334E-D1D4-300D-E7B6D9BA7E88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3F9AEA-25BE-1FB2-CF46-E1DF230193DB}"/>
              </a:ext>
            </a:extLst>
          </p:cNvPr>
          <p:cNvSpPr txBox="1"/>
          <p:nvPr/>
        </p:nvSpPr>
        <p:spPr>
          <a:xfrm>
            <a:off x="329702" y="1649231"/>
            <a:ext cx="7228114" cy="4171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Tx/>
              <a:buNone/>
              <a:tabLst>
                <a:tab pos="457200" algn="l"/>
              </a:tabLst>
              <a:defRPr/>
            </a:pPr>
            <a:r>
              <a:rPr kumimoji="0" lang="ru-RU" sz="2800" b="0" i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Ваша история — ваш главный актив</a:t>
            </a:r>
            <a:endParaRPr kumimoji="0" lang="ru-RU" sz="2800" b="0" i="1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Tx/>
              <a:buNone/>
              <a:tabLst>
                <a:tab pos="457200" algn="l"/>
              </a:tabLst>
              <a:defRPr/>
            </a:pPr>
            <a:r>
              <a:rPr kumimoji="0" lang="ru-RU" sz="2800" b="0" i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для самодиагностики:</a:t>
            </a:r>
            <a:endParaRPr kumimoji="0" lang="ru-RU" sz="2800" b="0" i="1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  <a:defRPr/>
            </a:pPr>
            <a: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вы стали фермером? (семейная традиция, уход из офиса, мечта?)</a:t>
            </a:r>
            <a:endParaRPr kumimoji="0" lang="ru-RU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  <a:defRPr/>
            </a:pPr>
            <a: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чем ваша уникальная философия ведения хозяйства? (без антибиотиков, счастливые животные, ручной сбор?)</a:t>
            </a:r>
            <a:endParaRPr kumimoji="0" lang="ru-RU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  <a:defRPr/>
            </a:pPr>
            <a: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вы как личность? (упрямый перфекционист, добряк, сумасшедший ученый?)</a:t>
            </a:r>
            <a:endParaRPr kumimoji="0" lang="ru-RU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Пин содержит: Dairy farmer standing confidently among Holstein cows in large, well-lit barn">
            <a:extLst>
              <a:ext uri="{FF2B5EF4-FFF2-40B4-BE49-F238E27FC236}">
                <a16:creationId xmlns:a16="http://schemas.microsoft.com/office/drawing/2014/main" id="{EAA78130-BA96-4D7D-8FE5-34D6F9BF6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771" y="1434421"/>
            <a:ext cx="4283092" cy="495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567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3D40D-7F80-6480-64AE-3B6532151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0AD438A-D89B-FADD-F24C-1D3E238DE7ED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DB64F-0ECC-495F-B989-DC63A7266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Экспертность: демонстрируйте знания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2A531CC-9881-8599-F28C-0A2930431B8F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5466B77-B4B9-4F60-2989-5A7EB42D9B58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B663045-1AE6-A4A1-1B56-22731EF28C6A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73EE0A6-A3D8-2F01-DE52-DCC0810EE233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A5CB642-B2D8-C18A-7DEB-CB11B7BE8F3F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37F618C-CBAE-4A90-06A7-18FE7F87F09D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992B0CA-2B08-2E9C-B734-90FE8D9B72D5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C1D652-715A-23C6-AC6A-9A89F8EBE5DA}"/>
              </a:ext>
            </a:extLst>
          </p:cNvPr>
          <p:cNvSpPr txBox="1"/>
          <p:nvPr/>
        </p:nvSpPr>
        <p:spPr>
          <a:xfrm>
            <a:off x="602403" y="2100846"/>
            <a:ext cx="6101442" cy="3776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Станьте "гуру" в своей узкой теме</a:t>
            </a:r>
            <a:endParaRPr lang="ru-RU" sz="28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контента:</a:t>
            </a:r>
            <a:endParaRPr lang="ru-RU" sz="2800" i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Мясник: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"Как отличить свежую говядину? 3 признака".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Сыровар: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"Почему этот сыр пахнет луком? Это не брак, это особенность сорта!".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Овощевод: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"Почему моя морковка кривая, но самая сладкая?".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68B37AC5-201E-AAD5-0B68-DBBFF4718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484102"/>
            <a:ext cx="4392578" cy="507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4677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12A80-398C-89E2-C5C6-EA2D45595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91F813B-0A13-684C-FAC4-E718A24406B4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072EC0-1313-4023-46B9-D5463346C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Польза: решайте проблемы клиентов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F4D077D-841A-998D-AF17-20D21D782197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A652B9E-89E5-16FE-E3EF-B185E7BCE418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03123DD-DB34-9D49-FD69-0A786D40CC0B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C4D613F-B92B-4304-51B6-CDD70E83FEE2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422D7D9-6C9A-3929-E73D-7351618F7A8D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D0CB284-542C-9D83-5955-0BB084CC019E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BD530DC-C80E-718E-9E0C-2803BEF48084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12DC00-3A09-B86D-FD53-6B957EB2120F}"/>
              </a:ext>
            </a:extLst>
          </p:cNvPr>
          <p:cNvSpPr txBox="1"/>
          <p:nvPr/>
        </p:nvSpPr>
        <p:spPr>
          <a:xfrm>
            <a:off x="753538" y="2183468"/>
            <a:ext cx="6101442" cy="3344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 контент должен быть полезным</a:t>
            </a:r>
            <a:endParaRPr lang="ru-RU" sz="28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Формула: "Не продавайте мясо, продавайте решение".</a:t>
            </a:r>
            <a:endParaRPr lang="ru-RU" sz="28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SzPts val="1000"/>
              <a:tabLst>
                <a:tab pos="9144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Вместо: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"Купите нашу баранину"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SzPts val="1000"/>
              <a:tabLst>
                <a:tab pos="9144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Лучше: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"Рецепт идеального стейка из баранины, который покорит ваших гостей. 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0714F802-F387-BAFA-3073-9673A69F4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650" y="1448613"/>
            <a:ext cx="4030563" cy="501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6994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BD4A5-5A9E-43D1-C7FF-6C3D95786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6DCF802-1A97-8A5E-D2CE-8259A1428CC6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5A8F56-57D8-494D-DFAE-BC4FEC67B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бренда и визуализация идентичности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F92676D-D2B8-5A0D-DAAF-AA83F7BFD232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DE1F96C-439C-7D89-730E-4A9D3961B0D7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DCBBFBE-C793-70C0-3D16-AF0A0894F7C6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0E58CA-39B3-E412-FF89-CC587A8D799F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CA95BFF-D281-1A77-7473-49EDC0097391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53F238D-7172-D9C6-A319-717406CC3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6970" y="1425038"/>
            <a:ext cx="4682097" cy="501930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E187046-6BDA-F4BF-799F-5BCF4B33DAC0}"/>
              </a:ext>
            </a:extLst>
          </p:cNvPr>
          <p:cNvSpPr txBox="1"/>
          <p:nvPr/>
        </p:nvSpPr>
        <p:spPr>
          <a:xfrm>
            <a:off x="446314" y="1652478"/>
            <a:ext cx="6574094" cy="1267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Название бренда</a:t>
            </a:r>
          </a:p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Отражение локальности и натуральности</a:t>
            </a:r>
            <a:endParaRPr kumimoji="0" lang="ru-RU" sz="28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E6241E3-6A8F-DEDD-5BF3-90997532493B}"/>
              </a:ext>
            </a:extLst>
          </p:cNvPr>
          <p:cNvSpPr txBox="1"/>
          <p:nvPr/>
        </p:nvSpPr>
        <p:spPr>
          <a:xfrm>
            <a:off x="446314" y="3429000"/>
            <a:ext cx="6732375" cy="2367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Логотип</a:t>
            </a:r>
            <a:endParaRPr kumimoji="0" lang="ru-RU" sz="3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Главное — читаемость и адаптивность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Минималистичный дизайн с акцентом на натуральность</a:t>
            </a:r>
            <a:endParaRPr kumimoji="0" lang="ru-RU" sz="28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6718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8268912" y="4257617"/>
            <a:ext cx="2715768" cy="110642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Хорошее имя для бренда – какое оно?</a:t>
            </a:r>
            <a:endParaRPr lang="ru-RU" sz="2902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72633" y="1916911"/>
            <a:ext cx="2715768" cy="110642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7577" y="1916911"/>
            <a:ext cx="2715768" cy="110642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77330" y="1920498"/>
            <a:ext cx="2715768" cy="110642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68912" y="3088983"/>
            <a:ext cx="2715768" cy="110642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7577" y="3088983"/>
            <a:ext cx="2715768" cy="110642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8011" y="3131344"/>
            <a:ext cx="2715768" cy="110642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35980" y="3240223"/>
            <a:ext cx="273863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Содержит упоминание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положительных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качеств продукта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625794" y="3347499"/>
            <a:ext cx="21975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Отображает образ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компании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72633" y="4253882"/>
            <a:ext cx="2715768" cy="110642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7577" y="4253882"/>
            <a:ext cx="2715768" cy="110642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33" name="5-конечная звезда 32"/>
          <p:cNvSpPr/>
          <p:nvPr/>
        </p:nvSpPr>
        <p:spPr>
          <a:xfrm>
            <a:off x="330740" y="2268298"/>
            <a:ext cx="301558" cy="307777"/>
          </a:xfrm>
          <a:prstGeom prst="star5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5-конечная звезда 33"/>
          <p:cNvSpPr/>
          <p:nvPr/>
        </p:nvSpPr>
        <p:spPr>
          <a:xfrm>
            <a:off x="325907" y="3402856"/>
            <a:ext cx="301558" cy="307777"/>
          </a:xfrm>
          <a:prstGeom prst="star5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5-конечная звезда 34"/>
          <p:cNvSpPr/>
          <p:nvPr/>
        </p:nvSpPr>
        <p:spPr>
          <a:xfrm>
            <a:off x="325907" y="4537414"/>
            <a:ext cx="301558" cy="307777"/>
          </a:xfrm>
          <a:prstGeom prst="star5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5-конечная звезда 35"/>
          <p:cNvSpPr/>
          <p:nvPr/>
        </p:nvSpPr>
        <p:spPr>
          <a:xfrm>
            <a:off x="3996200" y="2285119"/>
            <a:ext cx="301558" cy="307777"/>
          </a:xfrm>
          <a:prstGeom prst="star5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5-конечная звезда 36"/>
          <p:cNvSpPr/>
          <p:nvPr/>
        </p:nvSpPr>
        <p:spPr>
          <a:xfrm>
            <a:off x="4021555" y="3434743"/>
            <a:ext cx="301558" cy="307777"/>
          </a:xfrm>
          <a:prstGeom prst="star5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5-конечная звезда 37"/>
          <p:cNvSpPr/>
          <p:nvPr/>
        </p:nvSpPr>
        <p:spPr>
          <a:xfrm>
            <a:off x="4011348" y="4542753"/>
            <a:ext cx="301558" cy="307777"/>
          </a:xfrm>
          <a:prstGeom prst="star5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5-конечная звезда 38"/>
          <p:cNvSpPr/>
          <p:nvPr/>
        </p:nvSpPr>
        <p:spPr>
          <a:xfrm>
            <a:off x="7689172" y="2284241"/>
            <a:ext cx="301558" cy="307777"/>
          </a:xfrm>
          <a:prstGeom prst="star5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5-конечная звезда 39"/>
          <p:cNvSpPr/>
          <p:nvPr/>
        </p:nvSpPr>
        <p:spPr>
          <a:xfrm>
            <a:off x="7689172" y="3402856"/>
            <a:ext cx="301558" cy="307777"/>
          </a:xfrm>
          <a:prstGeom prst="star5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5-конечная звезда 40"/>
          <p:cNvSpPr/>
          <p:nvPr/>
        </p:nvSpPr>
        <p:spPr>
          <a:xfrm>
            <a:off x="7691089" y="4586076"/>
            <a:ext cx="301558" cy="307777"/>
          </a:xfrm>
          <a:prstGeom prst="star5">
            <a:avLst/>
          </a:prstGeom>
          <a:solidFill>
            <a:srgbClr val="FFFF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88961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9E711-EF3D-C601-5678-386EAB4C0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D14D09C-C3D0-670A-F326-935E11573EA8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EC7ADD-CFC0-C885-6E75-DB037BCD9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ассортимента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DAB9C4F-0E8E-8D2B-072D-E732033F4A9F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E53E609-CA8A-A3E2-338E-2CB79B587E99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0DBEA3A-ABC2-6BD2-BF6E-91D7553FF986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F8000B0-4DD5-3178-832C-4923758BABC4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7238F36-0B22-2711-5272-26851CA5B15E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7A6AAF-CB9A-7172-11D8-A12D05D79413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D820DAE-8788-A282-380E-57993FD12421}"/>
              </a:ext>
            </a:extLst>
          </p:cNvPr>
          <p:cNvSpPr/>
          <p:nvPr/>
        </p:nvSpPr>
        <p:spPr>
          <a:xfrm>
            <a:off x="408021" y="4611381"/>
            <a:ext cx="6838713" cy="152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Форматы продуктов</a:t>
            </a:r>
            <a:endParaRPr lang="ru-RU" sz="2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Упакованные в эко-материалы (крафт-бумага, стекло)</a:t>
            </a:r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Индивидуальные порции для удобства хранения и использования</a:t>
            </a:r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CB93CEE-C7E0-44DA-EB69-7412F79CD74F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68AED0-0812-DD61-7FC2-8AA453E37942}"/>
              </a:ext>
            </a:extLst>
          </p:cNvPr>
          <p:cNvSpPr txBox="1"/>
          <p:nvPr/>
        </p:nvSpPr>
        <p:spPr>
          <a:xfrm>
            <a:off x="228120" y="1505029"/>
            <a:ext cx="7198516" cy="3071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Линейки продуктов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2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линейка</a:t>
            </a:r>
            <a: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фрукты, овощи, молоко, мясо, крупы</a:t>
            </a:r>
            <a:endParaRPr lang="ru-RU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2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Премиальная линейка</a:t>
            </a:r>
            <a: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органические или редкие виды продукции</a:t>
            </a:r>
            <a:endParaRPr lang="ru-RU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2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Продукты с добавленной стоимостью</a:t>
            </a:r>
            <a: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полуфабрикаты, натуральные соусы, сушёные фрукты</a:t>
            </a:r>
            <a:endParaRPr lang="ru-RU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2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Уникальные предложения</a:t>
            </a:r>
            <a: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традиционные продукты (например, башкирский мед, кумыс, казы)</a:t>
            </a:r>
            <a:endParaRPr lang="ru-RU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B73194D-F500-C301-4201-08FEB56F1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6538" y="1611866"/>
            <a:ext cx="4196079" cy="482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4879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ECDBA-FBF8-50A7-FF57-1B4D3DA1E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A3EB92B-C43B-7F48-1D8D-E2AB7D8E8D78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F41351-7678-CD44-7253-046FCF4B3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C6E659-5DD2-0E8B-9650-BE16304C3785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F289705-B148-DF48-28D2-301C52974192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33DB4E0-4E96-B710-D8C6-42CD81045F9D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2E42960-FEC7-DB9C-2DDD-2BC93233743E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85A8100-7C9F-8214-2818-60BC46C6AA12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D749EA8-72BB-8ACC-39E4-4EC4316C40A8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CE842E3-B6BB-E888-CD64-E892222281B8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02D72C-D21D-05B4-D792-6E1438A18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5249" y="1531345"/>
            <a:ext cx="4368799" cy="48980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019DC5-AC1F-C659-F11C-7252DA4AE5E4}"/>
              </a:ext>
            </a:extLst>
          </p:cNvPr>
          <p:cNvSpPr txBox="1"/>
          <p:nvPr/>
        </p:nvSpPr>
        <p:spPr>
          <a:xfrm>
            <a:off x="814850" y="2244723"/>
            <a:ext cx="6103344" cy="323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Используйте эко-дизайн: крафт, минимальное количество пластика.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Разместите информацию о происхождении продукта: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азвание фермы;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стория региона или производителя;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QR-код для доступа к видео/фото с фермы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25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D8C53-81D5-FB4B-E938-C0D674277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E7FE532-BCDC-C4E9-6E41-AF0E41C9A6C3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DE8C6B-DA4F-585F-9E5C-F37D02773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BBDAF4B-B2FA-1592-0C19-2CB52BB71F19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20DCBD7-D5D6-AB58-D415-BD007117CF88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6E33A06-0C8D-BF59-0FF2-E0CFDDCB1BF9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2B47B9A-B4C8-EF97-FDCD-26FF9295FF5C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B92BD33-4641-8916-A3C1-849F65DF9360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E4B7018-DC4C-60F9-401B-C5EC074943A4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01E722B3-D16A-E922-5D20-200FD44F9C64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8" name="Рисунок 7" descr="Изображение выглядит как текст, снимок экрана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B746C43-F73A-9218-57A1-1C15A949A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271" y="1484102"/>
            <a:ext cx="9874493" cy="50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552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dmin\YandexDisk\Скриншоты\2018-01-31_21-41-33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655290"/>
            <a:ext cx="6517532" cy="427858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0" y="3394952"/>
            <a:ext cx="6147881" cy="346304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34426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3578" y="329727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Смежные понятия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6839" y="1773609"/>
            <a:ext cx="2984770" cy="1752193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Бренд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Торговая марка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Товарный знак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1557" y="3818426"/>
            <a:ext cx="5544766" cy="3042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Товарный знак</a:t>
            </a:r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законодательно защищенный  актив предприятия, юридический термин, обозначающий зарегистрированную торговую  марку, используемый для защиты названия и  уникальности товара, фирмы, услуги от конкурентов.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chemeClr val="bg1"/>
                </a:solidFill>
              </a:rPr>
              <a:t>Торговая марка </a:t>
            </a:r>
            <a:r>
              <a:rPr lang="ru-RU" dirty="0">
                <a:solidFill>
                  <a:schemeClr val="bg1"/>
                </a:solidFill>
              </a:rPr>
              <a:t>– это признак, по которому потребитель определит продукт (товар или услугу) одного продавца, и отличит этот продукт от продукта конкурентов.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627520" y="2270396"/>
            <a:ext cx="6229200" cy="12736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-1" y="6548517"/>
            <a:ext cx="6147881" cy="30948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3467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BBD5A4-E469-6703-1A2D-AE0F810E6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FB141E-CC55-BDE0-F263-326054171BDD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C01F1C-1152-813F-8700-82F7B90B3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6F6A49-8DF1-2EDA-AD91-624747C9DA55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5EDEC5E-92AF-EB01-6E88-3E5424D356C9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02EC256-EAAD-97E5-A4B3-D18A58CAE3E1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6D34083-2AF8-DDBE-3D05-3FBE95712876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995011B-221C-F779-EE89-8B2144C57DC0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12AEE37F-A146-6D7A-7FDE-296CF560B835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2A006B5-9E5C-6997-426F-4CD82FF4D498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8" name="Рисунок 7" descr="Изображение выглядит как текст, снимок экрана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E67BE07-BB7E-B8C0-E478-C15799155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1484102"/>
            <a:ext cx="6433928" cy="5076003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Легкая закуска, еда, стол, в помещении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C137894-2B09-345D-00D8-DA7E539CCF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3930" y="1465092"/>
            <a:ext cx="5758070" cy="513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9557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F5A8DA-720F-454A-D9CA-28092E3F7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88BEBC9-4DB6-679A-F4AD-13AF6DF92892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C8B914-82DE-6001-F9CF-A77338FA8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D7F1238-F2DF-B075-C499-AA5E3FB13EDA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77ADD5F-6B1F-A883-F809-472E60265BA9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ABDD0EE-106B-14B3-8B60-926C1866318B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B0EF1E0-6E20-EE4E-4B87-AC0525F0483F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FE6C1F3-A238-00D1-A99A-FF29376AB9F2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F5C94B2-EA33-EB31-6A29-42C8B298E536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07C3E58A-274A-F7D7-FAE6-69091B3CC770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8" name="Рисунок 7" descr="Изображение выглядит как Упаковка и маркировка, Упаковочные материалы, коробка, контейнер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6FF8062-D46D-F785-2657-4EAFF33AC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844" y="1425037"/>
            <a:ext cx="8947468" cy="524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772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DC953D-D91A-C5E2-44AF-678626910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0F2BD-1847-B88C-7696-47E60C9B04EC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2B9B1D-8D73-4173-0AE8-3D02D6FE7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F7E9A76-A4DE-776C-C50B-282CDAE4801B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98717AD-0848-13FB-2553-CD2C84A086D8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750080D-8427-A9BD-2822-BB831C353B57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FC90DC0-CE6E-4E0F-BC56-3DCFC2AAEC05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7053FA-7AED-3C39-1919-7B708F9B9AF6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CAFDF36-0E58-0327-5E71-ACA189066A89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A3D9D97-4BF1-0B95-7998-FB3DE6431F70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8" name="Рисунок 7" descr="Изображение выглядит как текст, коробка, человек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0049968-8435-EFCA-4EB9-B97FCE499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942"/>
            <a:ext cx="12192000" cy="514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5625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0292B-441C-0677-D7F6-AD95838EA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7DB8306-65E7-4847-30A6-077CD597A433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165E3E-CC2B-A2AB-CED6-F7D75D8E3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55CF5D3-2314-B07E-85A3-20A2F37E3E77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7D44502-9D98-B5BE-272D-614E92861CC6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824DA6E-76CA-9B92-EA3D-4EF358FFF1BF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2E589BB-C457-5110-75E6-962E9ABC66C0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D8694DB-5AA6-14DD-87D1-5D209A4BFBE1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C761ABCC-1C0E-B476-CDED-4F8E79AE61D8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8300D16F-C159-A3F1-85BF-451EF6467D78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8" name="Рисунок 7" descr="Изображение выглядит как текст, снимок экрана, Шриф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8513B59-2E9F-8F47-ACB8-9964107F3D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844" y="1484102"/>
            <a:ext cx="9179699" cy="509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726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0624F-9B7C-46CF-7E7F-3C23D0796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25D9BF6-FB46-5BA1-72C4-F22EC08432EA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FF80DC-CEA4-0AA0-DCE2-78B48D7E0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EE408A4-013B-3C09-9B08-4882C187501E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5C98ABC-281F-87F1-BFDE-3DE522E3B196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882DCC3-4C22-6C8A-9242-710B961D9EC8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A1F9E24-C6D5-0E93-E03B-9315068515F7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6019B28-1CEF-91A0-62AF-B2A7B10C9D5F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61266BA-EDAC-7D82-9A72-926A6DEA01E5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310C92B-2B03-B449-9133-888FB084D73E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6" name="Рисунок 5" descr="Изображение выглядит как текст, снимок экрана, Шрифт, док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FED3474-F1B6-D0EB-0432-C6B74D257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767" y="1417941"/>
            <a:ext cx="9418320" cy="508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11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15840-5CF8-7C8E-4856-C65E2135F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9C2BE10-52DA-2556-B144-68B88256DB72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41CB18-F2F4-58C7-FC7C-98304941F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креативной упаковки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288C9E0-7B8A-9B7C-1E8F-AC64904249F4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87EA7E9-2948-3904-D191-B7436AE02A44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4E833C6-2CAE-E52F-B5CF-EFED13B2CEA9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AA3C9A2-CC6B-632B-5D56-BF119D386EF1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BAAC3A1-5657-FB79-E4D6-39B3FCDF0242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EC49C3F-D056-C91F-C5E9-1E88C8755998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8" name="Рисунок 7" descr="Изображение выглядит как попкорн, Свадебные сувениры, кукуруза, в помещении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B97E4B0-4F42-646D-9CF5-FF3281B82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1448613"/>
            <a:ext cx="6193029" cy="5147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1048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DB723-0BAF-0D2E-A71D-E9CBB8F71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946ACB1-8FDB-AADB-A341-EEC1CA1B403D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F1FFAB-CE29-1204-A5A3-9D757BACC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креативной упаковки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B0CDBD1-DF74-B17B-2B9D-6B1F873644B0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F246FA6-8A38-E811-09FB-6B32B24D2EB9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C2CB85B-453D-19C7-DAAD-AE404D859368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405C59C-64CF-AA07-4C9A-F51EB4F9651C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364EB21-A328-1491-39CE-76FBB6E05225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1C98482-5606-966B-7D8D-330E4E94F396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5EAB226-CDBF-4552-3F8E-C4533247AD3D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8" name="Рисунок 7" descr="Изображение выглядит как фрукт, еда, клубника, десер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7A02C62D-730A-70DF-F6B8-40169F483F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660" y="1441517"/>
            <a:ext cx="8328752" cy="512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20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65959-1456-CD88-4106-E478A69FC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0D95DE2-9635-F65C-B74E-A2D85E2E7C13}"/>
              </a:ext>
            </a:extLst>
          </p:cNvPr>
          <p:cNvSpPr/>
          <p:nvPr/>
        </p:nvSpPr>
        <p:spPr>
          <a:xfrm>
            <a:off x="0" y="274702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F06938-78EE-B50D-665F-86F0454F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креативной упаковки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52F4EC6-0B66-E97E-8B60-B591D1C02AF3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DC3FE2F-ADBF-BC78-5F06-F001DF8D24CE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81A0D12-BE66-6B14-0D78-7A496B2E5EA9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7326A30-A417-66E7-A7D8-35196F57F47E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4026805-F4F1-4D69-AB4B-F2E3735F0995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D3F382F-7A86-C363-C7D8-E3C815D1F60C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ABF7B6E-AA77-B82D-28D3-85D7C7C94EF9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8" name="Рисунок 7" descr="Изображение выглядит как текст, фрукт, еда, дизай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B39F4D4D-A048-AB8E-E344-4301ECA0B2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643" y="1417942"/>
            <a:ext cx="8423085" cy="5149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094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D7F0E-8DA7-FC45-9056-A2117BFC1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2EA37B8-0E6B-9907-3EAF-2489F36782D4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5580A7-B345-3E47-89A8-5684E9AF4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Продвижение бренда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11A7996-C256-6D7C-CEF1-A5536F5F4AB2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BF3C4DB-2DF6-AB55-C443-C04BBDC69DBD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F973597-8291-135E-2532-C8009097DD57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ED14253-2D94-A0A5-AFFF-174DB17B043C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58176DF-3F95-EF7A-B00A-C7447F664C40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9634BA-496C-3AE4-E8EF-A217B4D6CD06}"/>
              </a:ext>
            </a:extLst>
          </p:cNvPr>
          <p:cNvSpPr txBox="1"/>
          <p:nvPr/>
        </p:nvSpPr>
        <p:spPr>
          <a:xfrm>
            <a:off x="311659" y="1417942"/>
            <a:ext cx="6992523" cy="4943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1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Социальные сети</a:t>
            </a:r>
            <a:r>
              <a:rPr kumimoji="0" lang="ru-RU" sz="2800" b="0" i="1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ru-RU" sz="2800" b="0" i="1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Истории о вашей ферме.</a:t>
            </a:r>
            <a:endParaRPr kumimoji="0" lang="ru-RU" sz="24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Рецепты с использованием ваших продуктов.</a:t>
            </a:r>
            <a:endParaRPr kumimoji="0" lang="ru-RU" sz="24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Акции и конкурсы для подписчиков</a:t>
            </a:r>
            <a:r>
              <a:rPr kumimoji="0" lang="ru-RU" sz="1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ru-RU" sz="18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1" u="none" strike="noStrike" kern="100" cap="none" spc="0" normalizeH="0" baseline="0" noProof="0" dirty="0" err="1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Инфлюенсеры</a:t>
            </a:r>
            <a:r>
              <a:rPr kumimoji="0" lang="ru-RU" sz="2800" b="0" i="1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ru-RU" sz="2800" b="0" i="1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Сотрудничество с блогерами в нише ЗОЖ, кулинарии, экологии</a:t>
            </a:r>
            <a:endParaRPr kumimoji="0" lang="ru-RU" sz="28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1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События</a:t>
            </a:r>
            <a:r>
              <a:rPr kumimoji="0" lang="ru-RU" sz="2800" b="0" i="1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ru-RU" sz="2800" b="0" i="1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в сельскохозяйственных выставках, фестивалях</a:t>
            </a:r>
            <a:endParaRPr kumimoji="0" lang="ru-RU" sz="28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экскурсий на ферму</a:t>
            </a:r>
            <a:endParaRPr kumimoji="0" lang="ru-RU" sz="28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FA55EB6-C50A-F3EE-9CDB-857F5940D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3832" y="1448613"/>
            <a:ext cx="4172151" cy="511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6941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733" y="1622061"/>
            <a:ext cx="5856400" cy="4266479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1036967" y="1906500"/>
            <a:ext cx="4740800" cy="1522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Социальные сети и видеоблоги позволяют напрямую взаимодействовать с потребителями, предоставляя визуальный и текстовый контент о продукции и жизни хозяйства.
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1"/>
          <p:cNvSpPr txBox="1"/>
          <p:nvPr/>
        </p:nvSpPr>
        <p:spPr>
          <a:xfrm>
            <a:off x="1036967" y="4145700"/>
            <a:ext cx="4740800" cy="1522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Онлайн-маркетплейсы и сельскохозяйственные мероприятия расширяют доступ к новым рынкам, объединяя цифровые и офлайн форматы коммуникации.
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 2"/>
          <p:cNvSpPr txBox="1"/>
          <p:nvPr/>
        </p:nvSpPr>
        <p:spPr>
          <a:xfrm>
            <a:off x="718567" y="525200"/>
            <a:ext cx="10788800" cy="53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Средства коммуникации с целевой аудиторией
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3"/>
          <p:cNvSpPr txBox="1"/>
          <p:nvPr/>
        </p:nvSpPr>
        <p:spPr>
          <a:xfrm>
            <a:off x="11507200" y="6388533"/>
            <a:ext cx="786400" cy="502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117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49E64E-F71E-929C-18E4-350A4DD14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A3EDA902-F07A-8385-7207-189BF2846ABF}"/>
              </a:ext>
            </a:extLst>
          </p:cNvPr>
          <p:cNvSpPr/>
          <p:nvPr/>
        </p:nvSpPr>
        <p:spPr>
          <a:xfrm>
            <a:off x="0" y="448046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E1EC17-2B1A-3D2D-A98C-F3B4AFB1F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Разница между понятиями бренд и ТМ</a:t>
            </a:r>
          </a:p>
        </p:txBody>
      </p:sp>
      <p:pic>
        <p:nvPicPr>
          <p:cNvPr id="1026" name="Picture 2" descr="http://imuhandis.com/file/2016/11/Branding-Solutions.jpg">
            <a:extLst>
              <a:ext uri="{FF2B5EF4-FFF2-40B4-BE49-F238E27FC236}">
                <a16:creationId xmlns:a16="http://schemas.microsoft.com/office/drawing/2014/main" id="{F654C064-627D-0D39-9C0D-A77DE79CE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3400" y="5327002"/>
            <a:ext cx="1909558" cy="148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EEF991EF-E7FB-5C0F-4009-A41C47E4CE01}"/>
              </a:ext>
            </a:extLst>
          </p:cNvPr>
          <p:cNvSpPr/>
          <p:nvPr/>
        </p:nvSpPr>
        <p:spPr>
          <a:xfrm>
            <a:off x="8848306" y="6585960"/>
            <a:ext cx="3343693" cy="272040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2C438E-B954-1B45-66C6-5604533C6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0" y="1607765"/>
            <a:ext cx="8991600" cy="516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419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43798-EAFA-795E-C53D-72C9ABD6F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146CEFA-F3A4-DBE4-5565-9A9AE18759AD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9AD2A9-21DD-F21B-86F9-7E8A4D7B3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платформ: где жить бренду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311A8B0-29AB-99EB-5B9A-B8FD7271E402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01799CD-A1B2-5175-7A5D-9DB4C1CCC00D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E29C8A5-F3E2-1506-BD5B-9CCC348B44C5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7DD5060-DE29-BDF4-88EB-3ADF2184F99B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F580E1D-82BE-FA98-AC11-67F17DA287CA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261EB3-153A-56D2-507A-6E07EDF43A94}"/>
              </a:ext>
            </a:extLst>
          </p:cNvPr>
          <p:cNvSpPr txBox="1"/>
          <p:nvPr/>
        </p:nvSpPr>
        <p:spPr>
          <a:xfrm>
            <a:off x="2743200" y="2076525"/>
            <a:ext cx="9111343" cy="3315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распыляйтесь! Выберите 1-2 основные платформы</a:t>
            </a:r>
            <a:endParaRPr lang="ru-RU" sz="28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SzPts val="1000"/>
              <a:tabLst>
                <a:tab pos="914400" algn="l"/>
              </a:tabLst>
            </a:pPr>
            <a:endParaRPr lang="ru-RU" sz="24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SzPts val="1000"/>
              <a:tabLst>
                <a:tab pos="9144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Instagram/VK: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Для визуала, историй, быстрой коммуникации. Идеально для продаж "здесь и сейчас".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SzPts val="1000"/>
              <a:tabLst>
                <a:tab pos="9144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YouTube: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Для глубокой экспертизы, длинных видео ("день из жизни фермера"), построения максимального доверия.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SzPts val="1000"/>
              <a:tabLst>
                <a:tab pos="914400" algn="l"/>
              </a:tabLst>
            </a:pPr>
            <a:r>
              <a:rPr lang="ru-RU" sz="2400" b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Telegram</a:t>
            </a: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ru-RU" sz="2400" b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Dzen</a:t>
            </a: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Для образовательного контента, статей, мыслей.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DFFB8EF-4F7D-74DE-766C-C5818AA1F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519" y="1702686"/>
            <a:ext cx="899480" cy="86043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2F87C0E-761E-1F86-1CB8-7069B1AC9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519" y="2704159"/>
            <a:ext cx="899480" cy="87229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9E25776-4E2F-7DB7-F6D4-F6440D9D54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4069" y="3654051"/>
            <a:ext cx="1029531" cy="97826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DC7ADC8-CE3F-1712-B52A-533A41D037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6670" y="4632316"/>
            <a:ext cx="744328" cy="75954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462D567-8ECB-1D30-3CF1-91E98A49D5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6670" y="5493821"/>
            <a:ext cx="826343" cy="75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3478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EC55A-8EFA-D875-6F5B-543ABE2BF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33C1F5D-1E1A-3815-21EE-DFB519104836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C4D59-6354-D258-D481-E7C0F5E12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Контент-план: идеи на месяц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5AB6E6B-7A8A-7290-1480-321533B3F8FF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8C4961D-0844-561A-72B0-419BF7013B02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6955330-88D0-5CC8-617E-00C9C0544C31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3354A0D-E0B8-3386-7C18-A44D0FEF06A2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CA178493-7D74-DF8F-D95E-27F6B325B709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E448F4-2029-7DB6-795D-EA9CCD045E9B}"/>
              </a:ext>
            </a:extLst>
          </p:cNvPr>
          <p:cNvSpPr txBox="1"/>
          <p:nvPr/>
        </p:nvSpPr>
        <p:spPr>
          <a:xfrm>
            <a:off x="338893" y="1649231"/>
            <a:ext cx="6101442" cy="4525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чем снимать? 10 идей контента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"День из жизни фермера" (сторис)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 создания продукта (от зерна до хлеба)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 на вопрос подписчика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Прямой эфир с поля/цеха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Рассказ о вашем животном/технике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Рецепт от шефа с вашим продуктом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Отзыв клиента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Забавный провал или ошибка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Обзор оборудования или инструмента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Aft>
                <a:spcPts val="800"/>
              </a:spcAft>
              <a:buFont typeface="Wingdings" panose="05000000000000000000" pitchFamily="2" charset="2"/>
              <a:buChar char="§"/>
              <a:tabLst>
                <a:tab pos="914400" algn="l"/>
              </a:tabLst>
            </a:pP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Личное: семья, праздник на ферме.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390" name="Picture 6">
            <a:extLst>
              <a:ext uri="{FF2B5EF4-FFF2-40B4-BE49-F238E27FC236}">
                <a16:creationId xmlns:a16="http://schemas.microsoft.com/office/drawing/2014/main" id="{30651BD6-C154-0F70-1F0D-47FCAE496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521" y="1601905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7601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728E5DD-06C2-5111-8830-15BCE6956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0263" y="0"/>
            <a:ext cx="12292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4874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2B5DF-C324-C701-8F91-BE698FE9E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A0ACBCB-CA12-C7F6-E392-A514D7FC9D0D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5332C-4DEE-77D1-9009-2E5407F50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работать с блогерами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72188A7-645A-B1E0-C7EA-DCDEB0E568BC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FA18E4B-5C9D-5B68-D890-325921378E23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9D0E745-01D7-8BDD-F4F9-6E3C27B758CD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CE4D664-1833-86B6-FF13-5354C3D5D978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C689FBD0-3226-5379-F5D5-BC4220720E35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451F5CC-4A7E-61D9-D67E-60BC2245D1BE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4AAFF4-A99A-931C-DCA2-E9A0E1F7EF47}"/>
              </a:ext>
            </a:extLst>
          </p:cNvPr>
          <p:cNvSpPr txBox="1"/>
          <p:nvPr/>
        </p:nvSpPr>
        <p:spPr>
          <a:xfrm>
            <a:off x="617666" y="1916424"/>
            <a:ext cx="6101442" cy="4171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Коллаборации — ускорение роста</a:t>
            </a:r>
            <a:endParaRPr lang="ru-RU" sz="28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Формулы предложения:</a:t>
            </a:r>
            <a:endParaRPr lang="ru-RU" sz="2800" i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"Обменяемся продукцией: вы пробуете нашу говядину, мы — ваши соусы. Делаем совместный пост".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"Приглашаем вас на экскурсию на ферму с возможностью съемки".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"Дарим вашему подписчику наш набор продукции за репост".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4" descr="Изображение пина-истории">
            <a:extLst>
              <a:ext uri="{FF2B5EF4-FFF2-40B4-BE49-F238E27FC236}">
                <a16:creationId xmlns:a16="http://schemas.microsoft.com/office/drawing/2014/main" id="{AC4FA036-BAF2-942E-DAED-3A94EA5D0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617" y="1448612"/>
            <a:ext cx="3471774" cy="5111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8468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FC2E2-9814-A4B3-D339-E19A2655F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5498A9D-B58F-CEEA-4D2E-A03BA767B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880" y="622199"/>
            <a:ext cx="10444480" cy="800201"/>
          </a:xfrm>
        </p:spPr>
        <p:txBody>
          <a:bodyPr>
            <a:no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муниципального бренда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CE7002-CA0A-85DF-85CC-2DCEB7E882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85230"/>
            <a:ext cx="2743200" cy="365125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FF75A9-D270-6CE3-7C3A-CE9C9DD5C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5230"/>
            <a:ext cx="4114800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AE5CF4-0DE9-A344-92C5-48135CF3C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85230"/>
            <a:ext cx="27432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2B7600-67E3-4D97-B453-880E2742B98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68964700-9D12-6EB0-7702-787C6F0F0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574801"/>
            <a:ext cx="9875520" cy="5075554"/>
          </a:xfrm>
        </p:spPr>
        <p:txBody>
          <a:bodyPr>
            <a:normAutofit fontScale="70000" lnSpcReduction="20000"/>
          </a:bodyPr>
          <a:lstStyle/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r>
              <a:rPr lang="ru-RU" sz="46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4600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Акцент на локальной идентичности</a:t>
            </a:r>
            <a:endParaRPr lang="ru-RU" sz="46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Подчеркните, что ваша продукция произведена в конкретном районе Башкирии, который уже имеет положительную репутацию.</a:t>
            </a:r>
            <a:endParaRPr lang="ru-RU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Используйте в названии бренда или на упаковке фразы:</a:t>
            </a:r>
            <a:r>
              <a:rPr lang="ru-RU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9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Мясо с пастбищ Туймазов»</a:t>
            </a:r>
            <a:r>
              <a:rPr lang="ru-RU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«Продукция из экологически чистых полей Белебея»</a:t>
            </a:r>
            <a:endParaRPr lang="ru-RU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r>
              <a:rPr lang="ru-RU" sz="4600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Сертификация и региональные знаки качества</a:t>
            </a:r>
            <a:endParaRPr lang="ru-RU" sz="46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33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 иметь сертификат местного производителя, который официально подтверждает происхождение продукции</a:t>
            </a:r>
            <a:endParaRPr lang="ru-RU" sz="33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33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использовать на упаковке такие отметки, как «Сделано в Башкортостане», «Продукт из сердца Урала»</a:t>
            </a:r>
            <a:endParaRPr lang="ru-RU" sz="33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Объект 3">
            <a:extLst>
              <a:ext uri="{FF2B5EF4-FFF2-40B4-BE49-F238E27FC236}">
                <a16:creationId xmlns:a16="http://schemas.microsoft.com/office/drawing/2014/main" id="{F40A4E3D-BF2E-AD3E-5E75-875F5CAF26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00743"/>
            <a:ext cx="12191999" cy="735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890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1ABB2-60C6-1B05-5ABB-CB3279BE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F7CD0CC-373A-BF3F-534A-B5F26031FC28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5C21B5-E330-5F50-30FE-E1D96F22C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для экономии времени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03F3FA3-FB80-0545-CE77-E32DB99EA36B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D034B79-703C-B8D2-9095-F70BF316D784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3F348E0-B0F8-38FB-B932-B9F685544606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F7DF912-0D56-5E2F-1F70-C70B11C5195D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3AE2283-B9CA-CA8B-BEE3-9B5DFA07FF65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69B6D41-95AF-0AD5-CBE0-8FB915D414F4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67452CE-BD7B-2AD5-CEAC-12EA69C260FE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8DA3F6-1973-366A-E5E7-588A5AC5EFCF}"/>
              </a:ext>
            </a:extLst>
          </p:cNvPr>
          <p:cNvSpPr txBox="1"/>
          <p:nvPr/>
        </p:nvSpPr>
        <p:spPr>
          <a:xfrm>
            <a:off x="385590" y="1909390"/>
            <a:ext cx="7777909" cy="3710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Автоматизируйте рутину</a:t>
            </a:r>
            <a:endParaRPr lang="ru-RU" sz="2800" i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Планирование постов: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SMMplanner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Postoplan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(бесплатные тарифы).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Дизайн: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Canva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(готовые шаблоны для сторис и постов).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Обработка фото</a:t>
            </a:r>
            <a:r>
              <a:rPr lang="en-US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VSCO, Lightroom Mobile.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Опросы и викторины в </a:t>
            </a:r>
            <a:r>
              <a:rPr lang="ru-RU" sz="2400" b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Stories</a:t>
            </a: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Встроенные функции.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54D478ED-83E1-04F3-FE75-D696DBCCB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499" y="1448613"/>
            <a:ext cx="3834214" cy="511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1842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425466-7DAA-EACA-315E-788311D6D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0CD1A76-A1D1-C307-C669-69BBF427B1E3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63DD41-69F8-4C6D-AE42-2FEBC48CF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Измеряйте не только килограммы, но и цифры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34E66E-6614-1E05-388C-BFA97E9689A0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8B4A0F8-604E-EF1C-A01D-90153F1A0971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8CFF286-6511-E2EF-8D87-07BA928E9968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F3E198D-02FB-C8A9-CB4A-5C66141292E3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9E34274-A539-AA22-0120-029D51C84AC3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69B0C30-024D-201C-4911-4DAAF9622C09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14843E0-6325-413F-B23C-DFB8AC173CDB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FDB848-9B7E-82E6-1830-233C874B083B}"/>
              </a:ext>
            </a:extLst>
          </p:cNvPr>
          <p:cNvSpPr txBox="1"/>
          <p:nvPr/>
        </p:nvSpPr>
        <p:spPr>
          <a:xfrm>
            <a:off x="308472" y="2213097"/>
            <a:ext cx="6898956" cy="3315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метрики отслеживать?</a:t>
            </a:r>
            <a:endParaRPr lang="ru-RU" sz="2800" i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Вовлеченность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(лайки, комментарии, репосты) &gt; Чистое количество подписчиков.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Охваты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(сколько людей увидели пост).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Переходы в Директ/на сайт.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Самая главная метрика: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Количество сообщений "Хочу купить, как оформить заказ?".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3A2288DD-9B3E-B2BE-386B-E0FB1179F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814" y="1624267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69345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A58D4-7D73-5DE4-FD8A-8357328EF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DF917C8-6392-D5DD-AB2F-9C53B995F850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0A8E13-95B3-23BE-698F-C210FC04D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тренды в брендинге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83E053D-C83B-CCC6-8B8D-601CC4C559AB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7CD8847-76E0-113D-3574-386464909734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65D2F05-6D6F-8981-CA57-D21BD665B89B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1FE996A-270C-804C-4338-FF35594305FB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7DDEFF4-0478-F41C-6620-3D0E1CDDC311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0A102E3-EF29-ECB8-C172-4698432B06F1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8A14FB2-EB0E-E483-A3E6-C5B9E76EF0B8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489A5A-8109-44F7-845E-F2CFCE6EA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3845" y="1561418"/>
            <a:ext cx="5252719" cy="49333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5D69241-EA6A-31AD-9642-4DCCB66859A2}"/>
              </a:ext>
            </a:extLst>
          </p:cNvPr>
          <p:cNvSpPr txBox="1"/>
          <p:nvPr/>
        </p:nvSpPr>
        <p:spPr>
          <a:xfrm>
            <a:off x="175189" y="1448613"/>
            <a:ext cx="6103344" cy="4814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Экологичность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Отказ от пластика в упаковке.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Устойчивое производство: экономия воды, переработка отходов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Технологии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Прозрачность цепочки поставок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Укажите на упаковке ферму, где произведён продукт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Цифровизация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Приложения для заказа продукции, отслеживания её происхождения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Персонализация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Предлагайте индивидуальные наборы продуктов (например, для ужина)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720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D6B9C-4021-24A8-7174-325AD034E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1B1441-42F1-B4DA-30C7-559F0496F553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F0B323-3156-165B-CDC3-62885A4B5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 план на 30 дней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F4DC3DC-5AD9-FE15-515B-7E32D0605C30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4066002-9EBD-458E-16ED-E2E16FF701D2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D608D3B-EDF0-AEA1-A58F-D7BA892F3A58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FE21CE1-DA2B-B397-C52F-17B165D9EDC7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863AD7D-4ED6-8E5C-F976-47B725E7FA56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BEFA952-F77E-2564-4CE3-9C2F03142863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BB02B5-B013-0ED2-7B30-639615648C8C}"/>
              </a:ext>
            </a:extLst>
          </p:cNvPr>
          <p:cNvSpPr txBox="1"/>
          <p:nvPr/>
        </p:nvSpPr>
        <p:spPr>
          <a:xfrm>
            <a:off x="207501" y="1646385"/>
            <a:ext cx="7096681" cy="4398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чего начать завтра?</a:t>
            </a:r>
            <a:endParaRPr lang="ru-RU" sz="28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День 1-7: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Сформулируйте свою историю и ценности. Создайте/обновите визуал (лого, шапка профиля).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День 8-21: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Начните вести блог. 1 пост и 3-5 сторис в неделю. Фокус на пользу и аутентичность.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None/>
              <a:tabLst>
                <a:tab pos="914400" algn="l"/>
              </a:tabLs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День 22-30: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Проанализируйте статистику. Сделайте первый пост с продажей или запустите предзаказ.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484" name="Picture 4">
            <a:extLst>
              <a:ext uri="{FF2B5EF4-FFF2-40B4-BE49-F238E27FC236}">
                <a16:creationId xmlns:a16="http://schemas.microsoft.com/office/drawing/2014/main" id="{86417E27-7A34-003D-B202-CEC98BE5C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454" y="1646384"/>
            <a:ext cx="4285560" cy="4556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2953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9C827-60AC-2622-D947-353EC3F25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21738F-DD6C-2B6A-F37C-311B23107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локальных брендов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38A2D18-8A09-54B6-3000-CC738748FFE4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864301F-1EA4-D953-45E3-D7C015624C0D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14F33D2-05B2-3506-B3E8-48F01258CAD5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3E44057-062B-C874-D8FC-1614E6CAEC3B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8EA8B3F-72C8-2F23-3F2A-F85C8523A18B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9EFDABF-1A4D-EA4F-7744-92D8BDDAEE79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E37AA75-5749-950E-2AF2-4A8A347E1F1B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390C0CC-7C04-7F38-0FC9-E37AA74F0871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FDABFB5-2C1E-26AC-4045-99097E0C260C}"/>
              </a:ext>
            </a:extLst>
          </p:cNvPr>
          <p:cNvSpPr txBox="1"/>
          <p:nvPr/>
        </p:nvSpPr>
        <p:spPr>
          <a:xfrm>
            <a:off x="338892" y="1507111"/>
            <a:ext cx="7482320" cy="2653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endParaRPr kumimoji="0" lang="ru-RU" sz="3200" b="1" i="1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Локальный бренд и его значение в продвижении сельхозпродукции </a:t>
            </a:r>
          </a:p>
        </p:txBody>
      </p:sp>
      <p:pic>
        <p:nvPicPr>
          <p:cNvPr id="3" name="Объект 10">
            <a:extLst>
              <a:ext uri="{FF2B5EF4-FFF2-40B4-BE49-F238E27FC236}">
                <a16:creationId xmlns:a16="http://schemas.microsoft.com/office/drawing/2014/main" id="{5D44B5E4-1C78-B019-01B3-FE67D9C93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3508" y="1224226"/>
            <a:ext cx="5328492" cy="430624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4551191-A10F-9C6D-D79E-976E01CC7899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9375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BA732-719E-E5E3-C63D-7A8A80278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89A7541-5F73-C029-34E0-468C22CCA2A3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CF7267-CD60-648F-72F7-43C7BDDC5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Концепция бренда</a:t>
            </a:r>
            <a:endParaRPr lang="ru-RU" sz="40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876EC7B-9172-671F-80D7-51C2CA348E03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6989D1B-8B90-B08F-E374-F944E7FE9D28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84B8E12-2597-664E-9BD1-80799F6E138A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1B04593-63F8-D7C8-BF55-11EFDBC11C0E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3F9715E-51BF-D1A4-CB92-490356E99E80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BB3ACD-A311-95B3-8BB3-9ED20B3FD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118" y="1448613"/>
            <a:ext cx="6659476" cy="5099196"/>
          </a:xfrm>
          <a:prstGeom prst="rect">
            <a:avLst/>
          </a:prstGeom>
        </p:spPr>
      </p:pic>
      <p:pic>
        <p:nvPicPr>
          <p:cNvPr id="10" name="Рисунок 9" descr="Изображение выглядит как Шрифт, текст, белый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3090C1A-17F9-3CD8-DECD-0E5B3D49C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720" y="1412742"/>
            <a:ext cx="6496280" cy="288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1761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C64D1-67F0-A8A5-C6C7-7171BA515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7E42281-5F9C-013E-A7D5-24B2A73A8279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D3049C-9484-2C7C-7B73-C48750C7C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локальных брендов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3068F95-8D0C-54F3-AD88-771F46AF0AEF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39E3EB8-332F-D90F-38B1-F4E9D4CB267B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92ECBB2-315F-A8B1-1C23-99A4B3408E0B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4594319-DD47-9746-BB58-B678FB0B64CE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5D75B67-D430-F333-4EFD-2949293E7036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6504277-FE19-3203-CF64-862DCA3DD304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C5D24FE-F0D6-D6F3-C78E-54B567E78A05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814F71D-372B-0A4F-3730-0BF67558D053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305B66-5118-7006-0471-69C8B368B73B}"/>
              </a:ext>
            </a:extLst>
          </p:cNvPr>
          <p:cNvSpPr txBox="1"/>
          <p:nvPr/>
        </p:nvSpPr>
        <p:spPr>
          <a:xfrm>
            <a:off x="176918" y="1948756"/>
            <a:ext cx="7660796" cy="4285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kumimoji="0" lang="ru-RU" sz="3200" b="1" i="1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Акцент на локальной идентичности</a:t>
            </a:r>
            <a:endParaRPr lang="ru-RU" sz="3200" i="1" kern="100" dirty="0">
              <a:solidFill>
                <a:srgbClr val="3494BA">
                  <a:lumMod val="50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>
                <a:tab pos="457200" algn="l"/>
              </a:tabLst>
              <a:defRPr/>
            </a:pP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Подчеркните, что ваша продукция произведена в конкретном районе Башкирии, который уже имеет положительную репутацию.</a:t>
            </a:r>
            <a:endParaRPr kumimoji="0" lang="ru-RU" sz="28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Используйте в названии бренда или на упаковке фразы: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«Мясо с пастбищ Туймазов»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«Продукция из экологически чистых полей Белебея»</a:t>
            </a:r>
            <a:endParaRPr kumimoji="0" lang="ru-RU" sz="28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картинка нишевый бизнес в фермерстве, источник: ru.pinterest.com">
            <a:extLst>
              <a:ext uri="{FF2B5EF4-FFF2-40B4-BE49-F238E27FC236}">
                <a16:creationId xmlns:a16="http://schemas.microsoft.com/office/drawing/2014/main" id="{6ADFC985-2023-4059-04D9-C2996B0A8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574" y="1948755"/>
            <a:ext cx="4036508" cy="377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401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49A6E6-DA8B-8909-F219-75B04BE2B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D077125-1805-59DC-75EC-CDC013475107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8E33B6-1E63-26A2-60D1-967440426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локальных брендов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BFB13F0-A91A-76F2-D9DD-BB4C3C1BEB1E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331D80F-347B-22ED-46F8-795B44A41D2A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14C4D69-BE76-FDE9-FB82-E866D9681524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0454830-0429-AAA8-A96D-F7A5C8E93CF8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A7D2924-8ACE-A5D3-DD5F-7E3146269CB2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2FB912F-EB51-C8B7-7F63-271343217479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3570361-7706-839A-AC6C-D3450D5BD36D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AD6E088-414D-8B7A-780A-E58362E14421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C415EF4-58DB-BA01-B3DC-6C822B34F7F4}"/>
              </a:ext>
            </a:extLst>
          </p:cNvPr>
          <p:cNvSpPr txBox="1"/>
          <p:nvPr/>
        </p:nvSpPr>
        <p:spPr>
          <a:xfrm>
            <a:off x="338892" y="1507111"/>
            <a:ext cx="7482320" cy="409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r>
              <a:rPr lang="ru-RU" sz="3200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Сертификация и региональные знаки качества</a:t>
            </a:r>
            <a:endParaRPr lang="ru-RU" sz="32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Важно иметь сертификат местного производителя, который официально подтверждает происхождение продукции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Можно использовать на упаковке такие отметки, как «Сделано в Башкортостане», «Продукт из сердца Урала»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Изображение пина-истории">
            <a:extLst>
              <a:ext uri="{FF2B5EF4-FFF2-40B4-BE49-F238E27FC236}">
                <a16:creationId xmlns:a16="http://schemas.microsoft.com/office/drawing/2014/main" id="{6B1927A6-E841-6AD4-A1DE-5633313E8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031" y="1507110"/>
            <a:ext cx="3429000" cy="505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692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7E147-DF74-57D1-755A-064C6A30F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951114B-31D2-EDB3-0A79-679AEF8B1C98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AA4B7E-78DD-50FA-2615-FAFA81678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локальных брендов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F1C434-F07D-F71A-B083-07B304623917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A232A24-4CA7-E172-32D0-6C7B290C8694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3586ACB-039E-0E84-33AF-87120EA5662C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42F4869-1359-E9EA-9194-C934522F7497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92EE319-D02F-6F15-FF35-A189AE5082C8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9C5722C-AD83-10B0-33B6-48EE8DE7CCFB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906ABF0-9CF1-EEF3-200A-D8A02A87A1F3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421E31-77EE-F157-4A9A-D468AD3F57D1}"/>
              </a:ext>
            </a:extLst>
          </p:cNvPr>
          <p:cNvSpPr txBox="1"/>
          <p:nvPr/>
        </p:nvSpPr>
        <p:spPr>
          <a:xfrm>
            <a:off x="195944" y="1949166"/>
            <a:ext cx="6324599" cy="356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События и фестивали</a:t>
            </a:r>
            <a:endParaRPr lang="ru-RU" sz="32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Участвуйте в локальных ярмарках и фестивалях, например, на «Сабантуе», медовых и молочных ярмарках или праздниках национальной кухни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Продавайте продукцию с акцентом на бренд района: «Попробуйте настоящее мясо из Туймазов!»</a:t>
            </a:r>
          </a:p>
        </p:txBody>
      </p:sp>
      <p:pic>
        <p:nvPicPr>
          <p:cNvPr id="5122" name="Picture 2" descr="Более 25 800 работ на тему «посетитель фестиваля»: стоковые ...">
            <a:extLst>
              <a:ext uri="{FF2B5EF4-FFF2-40B4-BE49-F238E27FC236}">
                <a16:creationId xmlns:a16="http://schemas.microsoft.com/office/drawing/2014/main" id="{FCD2DA7E-2DAB-BD88-F8E1-0901C79A1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845" y="1952707"/>
            <a:ext cx="5292211" cy="363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4724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24FFA-A322-0E50-85F2-D3A97D642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45D9AF9-AE1A-B88D-F782-E868EDFC2865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AA7F2F-5746-F2F6-44EF-CF8D5A19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локальных брендов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454DC59-1149-E0A3-4272-AFA62F2E0704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E85C647-E0CA-E2EA-A717-0BA5653F535A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0D82C2F-57BB-3668-D899-230635FEE593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EF48DED-7C99-6D9D-5140-7A65C5DEEFE7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A4B408B-D8C0-3303-4FC0-67808877C112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53D22E3-1C64-936A-CBDD-79A6CC194EE0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BBBCFD-864A-B59E-F13C-DDB692B05114}"/>
              </a:ext>
            </a:extLst>
          </p:cNvPr>
          <p:cNvSpPr txBox="1"/>
          <p:nvPr/>
        </p:nvSpPr>
        <p:spPr>
          <a:xfrm>
            <a:off x="313562" y="1979050"/>
            <a:ext cx="6101442" cy="4098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Коллаборации с популярными брендами</a:t>
            </a:r>
            <a:endParaRPr lang="ru-RU" sz="32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Например, сотрудничайте с производителями меда из Башкортостана, чтобы продавать наборы: мясо + натуральный башкирский мед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Включите местные продукты, такие как мед, травы, в свои упаковки (например, для маринадов)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Подарочный набор фермерских деликатесов №3 купить в Москве">
            <a:extLst>
              <a:ext uri="{FF2B5EF4-FFF2-40B4-BE49-F238E27FC236}">
                <a16:creationId xmlns:a16="http://schemas.microsoft.com/office/drawing/2014/main" id="{4DCEA4EF-AE88-16C2-BC61-4E277F2FB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937657"/>
            <a:ext cx="5063769" cy="360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3537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FC5404-75CE-34BB-7E1F-E68463334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EEEB968-A2FD-93B8-AE4F-4D513DBDC62F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0947D8-4AB7-88F6-4EAE-A4D48A31C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локальных брендов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E4508A2-A592-867C-DEA1-9A2F76C39830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5AC2B6A-FA0E-C080-1AF6-C784EB48D83B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A916C2F-4AE4-6286-D6F2-0E4F3EB9730F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E0CEC3F-1506-BB3E-CC0D-E40452383BAB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42B795F-5339-384C-D7E6-8D111F916613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03A6984-B59B-6EFC-326B-1EE53FA468EB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8605568-8737-E499-E5EC-2E889574AFA8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F8CCD0-3916-FEBC-346F-1315D5F4F863}"/>
              </a:ext>
            </a:extLst>
          </p:cNvPr>
          <p:cNvSpPr txBox="1"/>
          <p:nvPr/>
        </p:nvSpPr>
        <p:spPr>
          <a:xfrm>
            <a:off x="602403" y="1871977"/>
            <a:ext cx="6748404" cy="3567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Маркетинговые материалы</a:t>
            </a:r>
            <a:endParaRPr lang="ru-RU" sz="32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Используйте изображения природы Башкирии, упоминания о традициях, народной кухне и истории региона</a:t>
            </a:r>
            <a:r>
              <a:rPr lang="ru-RU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Пример: «Мясо, выращенное в крае, где традиции и природа вдохновляют на вкуснейшие блюда»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B605E5C-BCF5-7150-F34B-F4560875B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3029" y="1479257"/>
            <a:ext cx="4016592" cy="494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1837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3402E2-9C63-59D1-3CBA-FF9F31F3B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1574665-F53A-8159-CCF6-4BFDC54B087E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A7964B-E485-29F5-65BE-19905C7A9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локальных брендов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85AF89E-92D1-63A8-9D67-523017EC0DBD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BFFE518-1C3F-72B3-61C7-C75A3DBE9731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7D168AF-80DE-D86F-7131-6324DD558548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E3AD5E4-3BFA-8995-D94A-E49017BCA597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D69F27F-466C-CB5B-385B-597FF378CF4A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F00BB28-82B8-3434-F2AB-1C7289B04F7C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BFB16F-CE8A-6545-D545-4E4CE38D6427}"/>
              </a:ext>
            </a:extLst>
          </p:cNvPr>
          <p:cNvSpPr txBox="1"/>
          <p:nvPr/>
        </p:nvSpPr>
        <p:spPr>
          <a:xfrm>
            <a:off x="482074" y="2639700"/>
            <a:ext cx="6101442" cy="26457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Социальные сети и сторис</a:t>
            </a:r>
            <a:endParaRPr lang="ru-RU" sz="32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Расскажите истории о своем регионе, ферме, особенностях производства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Видеоролики с природой Башкирии и фермерами повысят доверие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Изображение пина-истории">
            <a:extLst>
              <a:ext uri="{FF2B5EF4-FFF2-40B4-BE49-F238E27FC236}">
                <a16:creationId xmlns:a16="http://schemas.microsoft.com/office/drawing/2014/main" id="{3B95235D-8C70-A53A-5DD3-5EB87D83A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311" y="1598516"/>
            <a:ext cx="3328375" cy="485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546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93796-4121-611C-C366-C71E5B36D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0759AC-41BF-129C-B993-988A9A9A26C5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C5ED56-C482-1736-E3C4-F48952C17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Обратная связь и контакты с потребителем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2F5B6C4-EEC0-4B21-E417-244C89207569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1C45073-D11B-331A-A572-DA4AE0A8E928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180A9C5-FC0E-14BE-1731-19E6044AF6F8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1F6F259-6B47-7729-7DAD-3CAAC35E9C35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B59BAA24-9C7E-A8E3-F18F-51ADF74CB3FC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3" name="Text 0">
            <a:extLst>
              <a:ext uri="{FF2B5EF4-FFF2-40B4-BE49-F238E27FC236}">
                <a16:creationId xmlns:a16="http://schemas.microsoft.com/office/drawing/2014/main" id="{CEFD5019-18DA-54E8-E104-1F5F5B6D88DA}"/>
              </a:ext>
            </a:extLst>
          </p:cNvPr>
          <p:cNvSpPr txBox="1"/>
          <p:nvPr/>
        </p:nvSpPr>
        <p:spPr>
          <a:xfrm>
            <a:off x="928236" y="1969352"/>
            <a:ext cx="4547146" cy="1718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defTabSz="121917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Соцсети и онлайн-опросы позволяют быстро собирать отзывы и понимать потребности клиентов для оперативных улучшений.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C77A2597-3463-4E17-7687-D28DF8463FA9}"/>
              </a:ext>
            </a:extLst>
          </p:cNvPr>
          <p:cNvSpPr txBox="1"/>
          <p:nvPr/>
        </p:nvSpPr>
        <p:spPr>
          <a:xfrm>
            <a:off x="928235" y="4215587"/>
            <a:ext cx="4547147" cy="1718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defTabSz="121917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Личные встречи и дегустации укрепляют доверие и создают устойчивые отношения с покупателями.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Text 2">
            <a:extLst>
              <a:ext uri="{FF2B5EF4-FFF2-40B4-BE49-F238E27FC236}">
                <a16:creationId xmlns:a16="http://schemas.microsoft.com/office/drawing/2014/main" id="{163E03C7-747D-3C79-C55B-2A717DE99A0D}"/>
              </a:ext>
            </a:extLst>
          </p:cNvPr>
          <p:cNvSpPr txBox="1"/>
          <p:nvPr/>
        </p:nvSpPr>
        <p:spPr>
          <a:xfrm>
            <a:off x="6830458" y="1916949"/>
            <a:ext cx="4433306" cy="1718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defTabSz="121917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Активное реагирование на критику повышает качество сервиса и формирует положительный имидж бренда.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" name="Text 3">
            <a:extLst>
              <a:ext uri="{FF2B5EF4-FFF2-40B4-BE49-F238E27FC236}">
                <a16:creationId xmlns:a16="http://schemas.microsoft.com/office/drawing/2014/main" id="{84383427-576A-2840-0ECA-42E10F9DA97B}"/>
              </a:ext>
            </a:extLst>
          </p:cNvPr>
          <p:cNvSpPr txBox="1"/>
          <p:nvPr/>
        </p:nvSpPr>
        <p:spPr>
          <a:xfrm>
            <a:off x="6984694" y="4151060"/>
            <a:ext cx="4279070" cy="1718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defTabSz="121917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Регулярное взаимодействие стимулирует лояльность и повторные покупки, содействуя устойчивому развитию бизнеса.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59070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FA4E6-E73A-465A-9909-F0C05A19F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078EE17-7840-5B9B-2512-95B138ACCE3D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339157-4BA3-B1BA-46D9-BB6E5CA69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Кейсы брендов Башкортостана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07CDF20-B88F-24CC-CCAE-8A333010DE72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A192072-05F6-9F3E-3C37-C0C49F9D3AC6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EB72C61-19E7-921C-C76C-51507B973B74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DAF63B5-85C2-96A4-F1E4-152C6802EEB5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B683789-B104-3C87-CA95-C816C1AD3766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AD95560-993B-A530-A79B-FF8128692757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7A6112C-15DF-890A-B674-D6ECE31D80D2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1315A5A-5AE4-C3F8-1808-AFE757C3CCD8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19D0-14EF-AEF0-12E4-FA82E4F43EF8}"/>
              </a:ext>
            </a:extLst>
          </p:cNvPr>
          <p:cNvSpPr txBox="1"/>
          <p:nvPr/>
        </p:nvSpPr>
        <p:spPr>
          <a:xfrm>
            <a:off x="169603" y="1493780"/>
            <a:ext cx="7975517" cy="5086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«Башкирский мед» (Башкортостан)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Описание</a:t>
            </a:r>
            <a:r>
              <a:rPr lang="ru-RU" sz="2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Мед из Башкирии известен на федеральном и международном уровне благодаря своей натуральности, качеству и уникальному вкусу. Это один из самых узнаваемых брендов республики. Особую славу имеет </a:t>
            </a: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бурзянский мед (</a:t>
            </a:r>
            <a:r>
              <a:rPr lang="ru-RU" sz="2400" b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бортьевой</a:t>
            </a: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который изготавливается традиционным способом.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Использование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Можно связать фермерскую продукцию с этим брендом, если она связана с медом или его производными (продукты пчеловодства, косметика, напитки). Например, продавать мясо или молоко как дополнение к продуктам для здорового питания.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485718-1E00-CF40-B025-9FC7552F8C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3092" y="1822456"/>
            <a:ext cx="3920349" cy="397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813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33D8B-EE8E-1EDE-8341-CFE759928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2C2DF9F-09E2-C70F-0972-3039E83C95CB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F6ED4E-1FC5-AB3B-182D-2B47FC6F3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Кейсы брендов Башкортостана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6BA58FC-9257-8308-DFD5-BE2D63EF8AC5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A6BF4FA-4C77-2E5A-CD72-5E652382E7E8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362FDC1-7320-8720-EAE6-8D0B84A5C5FE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CDD0802-FACF-485D-6C17-DC6E4E12D047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40ED7BB-27D4-96FF-90F2-CE064062A95F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A87D630-9078-431A-0D17-EF24719484B0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78F7925-F4E3-1609-20C7-9EB0590C0765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367D9B-51DB-7FA1-3E75-256817C7B37A}"/>
              </a:ext>
            </a:extLst>
          </p:cNvPr>
          <p:cNvSpPr txBox="1"/>
          <p:nvPr/>
        </p:nvSpPr>
        <p:spPr>
          <a:xfrm>
            <a:off x="327115" y="1790699"/>
            <a:ext cx="7595126" cy="211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buNone/>
            </a:pPr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«Мясные традиции Башкортостана»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Описание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Башкирия славится своей мясной продукцией, особенно кониной, бараниной и говядиной. Традиционные башкирские блюда, такие как казы и бешбармак, укрепляют этот бренд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CA8C6-8E2C-9023-5EF4-06D20F04BA4F}"/>
              </a:ext>
            </a:extLst>
          </p:cNvPr>
          <p:cNvSpPr txBox="1"/>
          <p:nvPr/>
        </p:nvSpPr>
        <p:spPr>
          <a:xfrm>
            <a:off x="327115" y="4055734"/>
            <a:ext cx="7595126" cy="2048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</a:t>
            </a:r>
            <a:r>
              <a:rPr lang="ru-RU" sz="2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Привязывайте свою продукцию к традициям: предлагайте фермерское мясо как основу для аутентичных башкирских рецептов. Например, продвигайте его как «ингредиент для настоящего башкирского казы»</a:t>
            </a:r>
            <a:endParaRPr lang="ru-RU" sz="2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16DB0B5-45B7-D6BD-73BA-C2FF26EBBC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7144" y="1828800"/>
            <a:ext cx="3818656" cy="382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9895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74687-15B7-F027-CFDD-A95E84831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DD00CD5-D265-4AAF-5413-9D0DB648E8CA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235FE6-661F-2835-2F28-E67260875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Кейсы брендов Башкортостана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5F01BB5-7EA2-B6BA-3462-2851021E231A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EE53FB7-D8CF-5DC2-2A78-5E491EE867D2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A34152E-A333-5FF2-EA29-16F13D4576FA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2287DBD-B231-281E-0100-3F5B73C55194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1B2BBA0-85FF-5AD8-735B-8F6E2C32336D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0C4101F-3D44-ADE8-B937-F72126C50FE6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A3D86E3-6FE7-9173-1D34-3F0474C2E827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4B525C-2160-8701-9DDD-88D926CCA36B}"/>
              </a:ext>
            </a:extLst>
          </p:cNvPr>
          <p:cNvSpPr txBox="1"/>
          <p:nvPr/>
        </p:nvSpPr>
        <p:spPr>
          <a:xfrm>
            <a:off x="482074" y="1657759"/>
            <a:ext cx="6678490" cy="2217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«Уфимская молочка» (Уфа)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400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Описание</a:t>
            </a:r>
            <a:r>
              <a:rPr lang="ru-RU" sz="24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регионе популярны молочные продукты, включая творог, сметану и сыры. Уфа часто ассоциируется с качественной продукцией переработки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C347C5C-59CC-2A4F-E89D-48BE1015E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2285" y="1657760"/>
            <a:ext cx="4443283" cy="437292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939B8A8-257A-35E6-063B-C4E581135DDF}"/>
              </a:ext>
            </a:extLst>
          </p:cNvPr>
          <p:cNvSpPr txBox="1"/>
          <p:nvPr/>
        </p:nvSpPr>
        <p:spPr>
          <a:xfrm>
            <a:off x="482073" y="4001476"/>
            <a:ext cx="6678491" cy="2048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i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</a:t>
            </a:r>
            <a:r>
              <a:rPr lang="ru-RU" sz="2400" i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вы производите молочные продукты, используйте ассоциации с местной натуральностью. Подчеркните, что сырье — от коров, выращенных в экологически чистых районах Башкирии</a:t>
            </a:r>
            <a:endParaRPr lang="ru-RU" sz="2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529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B5AE9-13DC-5C1B-C492-4D9781563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uhandis.com/file/2016/11/Branding-Solutions.jpg">
            <a:extLst>
              <a:ext uri="{FF2B5EF4-FFF2-40B4-BE49-F238E27FC236}">
                <a16:creationId xmlns:a16="http://schemas.microsoft.com/office/drawing/2014/main" id="{A76ABD43-839F-7186-837A-CB1D1CC93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3400" y="5327002"/>
            <a:ext cx="1909558" cy="148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47394D-ACE8-2077-F782-26DFF0C8F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60" y="-101600"/>
            <a:ext cx="10617199" cy="6959599"/>
          </a:xfrm>
          <a:prstGeom prst="rect">
            <a:avLst/>
          </a:prstGeom>
        </p:spPr>
      </p:pic>
      <p:pic>
        <p:nvPicPr>
          <p:cNvPr id="6" name="Рисунок 5" descr="Изображение выглядит как текст, Шрифт, диаграмма, мультфильм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0F10B61-8309-4EE0-7C79-2FF98299B2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8453" y="0"/>
            <a:ext cx="89456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82836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D2EB1-388C-3D2E-08B3-D5D39E287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3D846E4-5B1A-0B90-4418-E1A6A2CBC66A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1EDE02-C5D8-BC71-CE16-A1C812DF8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Кейсы брендов Башкортостана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3F28567-BF73-F778-9495-7905773CABE3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6358AFF-85B3-A2C0-922E-FAE770C4C5EB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60D77B6-78F8-3AEA-E3A4-AFF3709397BF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EF3A861-315E-AC48-8047-DACCED23E96B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9973480-215B-1E00-48EF-C429475A685F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AA9EE3-E779-AA5B-C87B-68575BE52388}"/>
              </a:ext>
            </a:extLst>
          </p:cNvPr>
          <p:cNvSpPr txBox="1"/>
          <p:nvPr/>
        </p:nvSpPr>
        <p:spPr>
          <a:xfrm>
            <a:off x="408022" y="1654181"/>
            <a:ext cx="6101442" cy="2283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«Башкирская кумысная культура» (Стерлитамак, Белорецк)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Описание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Кумыс из Башкирии — традиционный напиток, который также является символом здоровья и долголетия.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F0B837-D991-D98B-56B1-472ED1B0A1FA}"/>
              </a:ext>
            </a:extLst>
          </p:cNvPr>
          <p:cNvSpPr txBox="1"/>
          <p:nvPr/>
        </p:nvSpPr>
        <p:spPr>
          <a:xfrm>
            <a:off x="408022" y="4189593"/>
            <a:ext cx="6101442" cy="2048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</a:t>
            </a:r>
            <a:r>
              <a:rPr lang="ru-RU" sz="2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Если в вашем ассортименте есть продукты, связанные с кумысом (например, мясо лошадей или молоко), это идеальный способ подчеркнуть местную идентичность</a:t>
            </a:r>
            <a:endParaRPr lang="ru-RU" sz="2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63BF7F3-7576-A481-34BA-7B684CF46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6971" y="1654181"/>
            <a:ext cx="4447007" cy="430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506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C07F4-58AA-CA59-18BD-49020A7F3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8384C24-6D7C-B993-C047-8895BFB0F5BA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F46977-0B51-5375-9F9F-7306F7224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локальных брендов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01AC5AA-26D8-A642-C432-56FE4751C5DB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51A99E6-498E-1DB2-3778-ACEF54719552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CE66313-CA59-5A39-DA43-544A04D7D10F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310FC16-F6A5-406C-0EFC-26783562A07A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C150C6B-CD99-35EC-6B78-82FFD4CBBA47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66C89FF-F1C3-A719-B550-7DE4A3D3FD84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42003DA-4273-AE64-A376-DE0F1AE160EE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100D0E-5478-6D41-C88D-B41768697406}"/>
              </a:ext>
            </a:extLst>
          </p:cNvPr>
          <p:cNvSpPr txBox="1"/>
          <p:nvPr/>
        </p:nvSpPr>
        <p:spPr>
          <a:xfrm>
            <a:off x="408022" y="1727256"/>
            <a:ext cx="6101442" cy="1822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«Янаульская картошка» (Янаул)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Описание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Янаульский район славится своей картошкой, которая считается одной из лучших в республике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C7BD4B-D976-D623-4317-6543B16767D1}"/>
              </a:ext>
            </a:extLst>
          </p:cNvPr>
          <p:cNvSpPr txBox="1"/>
          <p:nvPr/>
        </p:nvSpPr>
        <p:spPr>
          <a:xfrm>
            <a:off x="313562" y="4164299"/>
            <a:ext cx="6101442" cy="2048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Включите этот бренд в продвижение своей овощной или мясной продукции, например: «Лучшее мясо Башкирии к качественной Янаульской картошке»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DEC606F-4C69-A43A-F6AC-1695724F2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7512" y="1611866"/>
            <a:ext cx="4540926" cy="472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7542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E0D42-6058-BF84-38E2-4308CC7C1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18D157B-FC6D-2FEB-080F-105F8A4966AB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1CB6DD-2C8E-1602-AB69-A89DF36E3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локальных брендов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9A9443C-1064-BCCA-043E-EFF9153AFDFA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1BE3E4B-F15B-D7D0-8A81-2DBFD8EDF023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7666C83-EAD7-4437-6FE5-802E906A23E3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EB0C6B0-B2A5-A897-0BF8-EACA8555F8F8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E2FA28E-9B17-BA3B-5FA3-221B1D3B427D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CE6AF37-C0E7-B79E-4B6D-DCE7BBC7EF43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381E1CD-37FD-F6DC-F4D2-0A1967A15C51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8F4B42-1CA0-D459-6E4D-77B05E1300B3}"/>
              </a:ext>
            </a:extLst>
          </p:cNvPr>
          <p:cNvSpPr txBox="1"/>
          <p:nvPr/>
        </p:nvSpPr>
        <p:spPr>
          <a:xfrm>
            <a:off x="338892" y="2268298"/>
            <a:ext cx="6965421" cy="3110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«Туймазинская птица» (Туймазы)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Описание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Туймазы известен как регион с развитым птицеводством, особенно производством куриного мяса и яиц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Использование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Для производителей птицеводческой продукции акцентируйте внимание на традициях региона и качестве местного сырья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Фотография">
            <a:extLst>
              <a:ext uri="{FF2B5EF4-FFF2-40B4-BE49-F238E27FC236}">
                <a16:creationId xmlns:a16="http://schemas.microsoft.com/office/drawing/2014/main" id="{E8941031-91A3-ACDB-1A4F-BC9785654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420" y="1904463"/>
            <a:ext cx="4256315" cy="358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531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8A97C-F78A-BC4A-049F-3AA7E04BF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6AA0CF9-288C-22A8-18A4-B2935C13BDCA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DA2E86-3BAA-615A-F26E-4327904DF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локальных брендов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62BC5EE-3FF0-E327-7978-AA23A2B12672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7593EB2-F7FB-71C9-C4A5-2AA8CD9D1804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09AC7E6-C1B7-309C-8CB3-439CFCE388DF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4F83624-BB7E-D5F9-F54E-DCFBA1237619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91C5DF9-3386-0EF0-BA2A-CCFDCB120809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5339A9D-ABF8-D163-A134-6BE52FB5339A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AE2675-EAF0-DE30-48CD-77F53C5E6050}"/>
              </a:ext>
            </a:extLst>
          </p:cNvPr>
          <p:cNvSpPr txBox="1"/>
          <p:nvPr/>
        </p:nvSpPr>
        <p:spPr>
          <a:xfrm>
            <a:off x="408022" y="1649231"/>
            <a:ext cx="6101442" cy="1822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«Злато Сибая» (Сибай)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Описание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Сибай известен своими уникальными традициями, включая мед и ягоды, которые собирают в окрестных лесах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6BD663-5CA7-E6FC-2B62-9F8953FA2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0978" y="1869984"/>
            <a:ext cx="4267199" cy="3657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5CB0527-445E-8BA8-6E06-DF9C41BA2956}"/>
              </a:ext>
            </a:extLst>
          </p:cNvPr>
          <p:cNvSpPr txBox="1"/>
          <p:nvPr/>
        </p:nvSpPr>
        <p:spPr>
          <a:xfrm>
            <a:off x="434087" y="3988625"/>
            <a:ext cx="6101442" cy="1653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Сельхозпродукцию, выращенную в этом районе, можно позиционировать как экологически чистую, выращенную вблизи природных богатств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83228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F45712-2B1C-E263-FD26-88E07D27B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4E199C6-C796-E917-A890-8F56D633B31D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83C8E6-5CA7-1E95-69AE-7A5D64265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локальных брендов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81B538F-347D-79C9-56E2-914F16EF8E69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A845C11-667E-C5A5-1473-507A44E24EE0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E901A7D-2D8F-CD9D-B88D-0FB4A57162F5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744084B-5071-BCA7-C7E4-AAA70CA37A3C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520D1E9-9978-4F25-AE2D-4E4E1315195C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0D05846-725F-964F-CAC8-5637845218C5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EF50826-EC8D-B39D-9856-0DE11C5C69C5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789E0A-DF8A-C429-89F0-6609323650CD}"/>
              </a:ext>
            </a:extLst>
          </p:cNvPr>
          <p:cNvSpPr txBox="1"/>
          <p:nvPr/>
        </p:nvSpPr>
        <p:spPr>
          <a:xfrm>
            <a:off x="523058" y="1726594"/>
            <a:ext cx="6101442" cy="2048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7000"/>
              </a:lnSpc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«Белебеевские сыры» (Белебей)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Описание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Один из наиболее известных брендов Башкирии — сыродельный. Белебей славится своими сырами, которые экспортируются в другие регионы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31B423-691B-4028-6A71-43565092CA6F}"/>
              </a:ext>
            </a:extLst>
          </p:cNvPr>
          <p:cNvSpPr txBox="1"/>
          <p:nvPr/>
        </p:nvSpPr>
        <p:spPr>
          <a:xfrm>
            <a:off x="408022" y="4229143"/>
            <a:ext cx="6101442" cy="1258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</a:t>
            </a:r>
            <a:r>
              <a:rPr lang="ru-RU" sz="2400" kern="1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Если вы производите мясо или молоко, создавайте наборы «сыр и мясо для пикника» с акцентом на локальность</a:t>
            </a:r>
            <a:endParaRPr lang="ru-RU" sz="2400" kern="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B5035A4-E759-6111-2FB9-F4BC4DEA5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3883" y="1726594"/>
            <a:ext cx="4190701" cy="466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187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6ADCF-4E21-9B2B-54D8-3DA248257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F3A8559-C341-DB08-50FC-A6B83DE41ED2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0E1DB0-08AD-8464-EC11-838C66334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локальных брендов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E2C3F9A-D361-9336-DD89-D4113E15D529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E6B84D7-C9C9-E71A-F3BE-175531AA4B4B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C1760FA-8203-D906-286B-32296BC7CCBE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4300E5A-7240-1F14-AF03-9A359BF1B168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C88082A-FCE0-9A4C-E58C-1A0F6C686615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0A1BC52-6F42-57E4-4E79-231C828DD3F6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398C32A-A09A-997B-3D16-4C1F0F27B0AA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A467D2C-9364-F2CA-2919-5786C160E800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3" name="Объект 10">
            <a:extLst>
              <a:ext uri="{FF2B5EF4-FFF2-40B4-BE49-F238E27FC236}">
                <a16:creationId xmlns:a16="http://schemas.microsoft.com/office/drawing/2014/main" id="{72D8BEB9-D242-EEB5-51C0-4C22089D50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9429" y="1521557"/>
            <a:ext cx="8843299" cy="515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72888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E55A79-9FF0-C1F7-3258-67583A3B3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1CB1A61-A245-00A2-BC0E-156885E415D0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7291131-B0FC-8A23-D6BB-1AA21A6FBE16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FCC4CC1-DB76-D353-A33D-B30D1C4D0E25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5D400EF-AE4E-6625-0D38-EFE75F48F65B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405905E-E625-A132-4BA6-92131CA6FB01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416D876-F174-788B-E144-137BBB0E0F31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FD45D9A-BC52-7612-6A94-85761ADA66BC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90D12A5-98B7-6954-AA22-5DC3AE8DE195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4AC2E4-EF9F-6806-3A7A-806200854FE5}"/>
              </a:ext>
            </a:extLst>
          </p:cNvPr>
          <p:cNvSpPr txBox="1"/>
          <p:nvPr/>
        </p:nvSpPr>
        <p:spPr>
          <a:xfrm>
            <a:off x="1306457" y="1057619"/>
            <a:ext cx="8917195" cy="3199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b="1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Вопросы?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endParaRPr lang="ru-RU" sz="4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4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Контакты для связи  </a:t>
            </a:r>
            <a:r>
              <a:rPr lang="en-US" sz="40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@Nellay28</a:t>
            </a:r>
            <a:endParaRPr lang="ru-RU" sz="4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858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://clipart-library.com/img/201242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53697">
            <a:off x="4095944" y="1167754"/>
            <a:ext cx="4149657" cy="414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ytikhonov.files.wordpress.com/2015/08/cogwheels-306402_1280.png?w=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13544">
            <a:off x="6570794" y="2906886"/>
            <a:ext cx="5588438" cy="3655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0" y="448046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Атрибуты бренда</a:t>
            </a:r>
          </a:p>
        </p:txBody>
      </p:sp>
      <p:pic>
        <p:nvPicPr>
          <p:cNvPr id="2052" name="Picture 4" descr="http://clipart-library.com/img/201242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23442">
            <a:off x="754259" y="2798843"/>
            <a:ext cx="4149657" cy="414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1569503" y="3786510"/>
            <a:ext cx="10116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Имя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Логотип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476427" y="3242582"/>
            <a:ext cx="13459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Качество 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товара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156559" y="5473850"/>
            <a:ext cx="10285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Реклама</a:t>
            </a:r>
            <a:r>
              <a:rPr lang="ru-RU" b="1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ru-RU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6944008" y="4873671"/>
            <a:ext cx="18016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Дистрибьюция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700320" y="2677314"/>
            <a:ext cx="11218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Упаковка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474263" y="5135281"/>
            <a:ext cx="657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9951220" y="3137091"/>
            <a:ext cx="14508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Ожидания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потребителей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9161288" y="6544115"/>
            <a:ext cx="3030711" cy="313885"/>
          </a:xfrm>
          <a:prstGeom prst="rect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053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4555" y="444004"/>
            <a:ext cx="6335217" cy="4743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708"/>
              </a:lnSpc>
            </a:pPr>
            <a:r>
              <a:rPr lang="en-US" sz="3667" b="1" dirty="0">
                <a:solidFill>
                  <a:srgbClr val="371A2D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Бренд — это НЕ только логотип</a:t>
            </a:r>
            <a:endParaRPr lang="en-US" sz="3667" b="1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590" y="1240930"/>
            <a:ext cx="1095177" cy="91449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216672" y="1669356"/>
            <a:ext cx="226814" cy="283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833"/>
              </a:lnSpc>
            </a:pPr>
            <a:r>
              <a:rPr lang="en-US" sz="17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1</a:t>
            </a:r>
            <a:endParaRPr lang="en-US" sz="1750" dirty="0"/>
          </a:p>
        </p:txBody>
      </p:sp>
      <p:sp>
        <p:nvSpPr>
          <p:cNvPr id="5" name="Text 2"/>
          <p:cNvSpPr/>
          <p:nvPr/>
        </p:nvSpPr>
        <p:spPr>
          <a:xfrm>
            <a:off x="4038997" y="1402159"/>
            <a:ext cx="1897658" cy="237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2333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Логотип, </a:t>
            </a:r>
            <a:r>
              <a:rPr lang="ru-RU" sz="2333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у</a:t>
            </a:r>
            <a:r>
              <a:rPr lang="en-US" sz="2333" dirty="0" err="1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паковка</a:t>
            </a:r>
            <a:endParaRPr lang="en-US" sz="2333" dirty="0"/>
          </a:p>
        </p:txBody>
      </p:sp>
      <p:sp>
        <p:nvSpPr>
          <p:cNvPr id="6" name="Text 3"/>
          <p:cNvSpPr/>
          <p:nvPr/>
        </p:nvSpPr>
        <p:spPr>
          <a:xfrm>
            <a:off x="4038997" y="1736130"/>
            <a:ext cx="2006997" cy="2580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00"/>
              </a:lnSpc>
            </a:pPr>
            <a:r>
              <a:rPr lang="en-US" sz="2333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(визуал, верхушка айсберга)</a:t>
            </a:r>
            <a:endParaRPr lang="en-US" sz="2333" dirty="0"/>
          </a:p>
        </p:txBody>
      </p:sp>
      <p:sp>
        <p:nvSpPr>
          <p:cNvPr id="7" name="Shape 4"/>
          <p:cNvSpPr/>
          <p:nvPr/>
        </p:nvSpPr>
        <p:spPr>
          <a:xfrm>
            <a:off x="3918049" y="2167632"/>
            <a:ext cx="7669113" cy="9525"/>
          </a:xfrm>
          <a:prstGeom prst="roundRect">
            <a:avLst>
              <a:gd name="adj" fmla="val 711270"/>
            </a:avLst>
          </a:prstGeom>
          <a:solidFill>
            <a:srgbClr val="DFB8D1"/>
          </a:solidFill>
          <a:ln/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5002" y="2195711"/>
            <a:ext cx="2190453" cy="914499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3216771" y="2511227"/>
            <a:ext cx="226814" cy="283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833"/>
              </a:lnSpc>
            </a:pPr>
            <a:r>
              <a:rPr lang="en-US" sz="17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2</a:t>
            </a:r>
            <a:endParaRPr lang="en-US" sz="1750" dirty="0"/>
          </a:p>
        </p:txBody>
      </p:sp>
      <p:sp>
        <p:nvSpPr>
          <p:cNvPr id="10" name="Text 6"/>
          <p:cNvSpPr/>
          <p:nvPr/>
        </p:nvSpPr>
        <p:spPr>
          <a:xfrm>
            <a:off x="4586685" y="2356942"/>
            <a:ext cx="1712516" cy="237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2333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История</a:t>
            </a:r>
            <a:endParaRPr lang="en-US" sz="2333" dirty="0"/>
          </a:p>
        </p:txBody>
      </p:sp>
      <p:sp>
        <p:nvSpPr>
          <p:cNvPr id="11" name="Text 7"/>
          <p:cNvSpPr/>
          <p:nvPr/>
        </p:nvSpPr>
        <p:spPr>
          <a:xfrm>
            <a:off x="4586685" y="2690912"/>
            <a:ext cx="1712516" cy="2580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00"/>
              </a:lnSpc>
            </a:pPr>
            <a:r>
              <a:rPr lang="en-US" sz="2333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(почему вы это начали?)</a:t>
            </a:r>
            <a:endParaRPr lang="en-US" sz="2333" dirty="0"/>
          </a:p>
        </p:txBody>
      </p:sp>
      <p:sp>
        <p:nvSpPr>
          <p:cNvPr id="12" name="Shape 8"/>
          <p:cNvSpPr/>
          <p:nvPr/>
        </p:nvSpPr>
        <p:spPr>
          <a:xfrm>
            <a:off x="4465737" y="3122414"/>
            <a:ext cx="7121426" cy="9525"/>
          </a:xfrm>
          <a:prstGeom prst="roundRect">
            <a:avLst>
              <a:gd name="adj" fmla="val 711270"/>
            </a:avLst>
          </a:prstGeom>
          <a:solidFill>
            <a:srgbClr val="DFB8D1"/>
          </a:solidFill>
          <a:ln/>
        </p:spPr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8121" y="3143095"/>
            <a:ext cx="3285629" cy="914499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3216771" y="3466009"/>
            <a:ext cx="226814" cy="283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833"/>
              </a:lnSpc>
            </a:pPr>
            <a:r>
              <a:rPr lang="en-US" sz="17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3</a:t>
            </a:r>
            <a:endParaRPr lang="en-US" sz="1750" dirty="0"/>
          </a:p>
        </p:txBody>
      </p:sp>
      <p:sp>
        <p:nvSpPr>
          <p:cNvPr id="15" name="Text 10"/>
          <p:cNvSpPr/>
          <p:nvPr/>
        </p:nvSpPr>
        <p:spPr>
          <a:xfrm>
            <a:off x="5134273" y="3311723"/>
            <a:ext cx="1897658" cy="237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2333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Ценности</a:t>
            </a:r>
            <a:endParaRPr lang="en-US" sz="2333" dirty="0"/>
          </a:p>
        </p:txBody>
      </p:sp>
      <p:sp>
        <p:nvSpPr>
          <p:cNvPr id="16" name="Text 11"/>
          <p:cNvSpPr/>
          <p:nvPr/>
        </p:nvSpPr>
        <p:spPr>
          <a:xfrm>
            <a:off x="5134273" y="3645694"/>
            <a:ext cx="3128069" cy="2580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00"/>
              </a:lnSpc>
            </a:pPr>
            <a:r>
              <a:rPr lang="en-US" sz="2333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(честность, экологичность, забота о земле?)</a:t>
            </a:r>
            <a:endParaRPr lang="en-US" sz="2333" dirty="0"/>
          </a:p>
        </p:txBody>
      </p:sp>
      <p:sp>
        <p:nvSpPr>
          <p:cNvPr id="17" name="Shape 12"/>
          <p:cNvSpPr/>
          <p:nvPr/>
        </p:nvSpPr>
        <p:spPr>
          <a:xfrm>
            <a:off x="5013325" y="4077196"/>
            <a:ext cx="6573838" cy="9525"/>
          </a:xfrm>
          <a:prstGeom prst="roundRect">
            <a:avLst>
              <a:gd name="adj" fmla="val 711270"/>
            </a:avLst>
          </a:prstGeom>
          <a:solidFill>
            <a:srgbClr val="DFB8D1"/>
          </a:solidFill>
          <a:ln/>
        </p:spPr>
      </p:sp>
      <p:pic>
        <p:nvPicPr>
          <p:cNvPr id="1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9825" y="4105276"/>
            <a:ext cx="4380905" cy="914499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3216771" y="4420791"/>
            <a:ext cx="226814" cy="283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833"/>
              </a:lnSpc>
            </a:pPr>
            <a:r>
              <a:rPr lang="en-US" sz="17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4</a:t>
            </a:r>
            <a:endParaRPr lang="en-US" sz="1750" dirty="0"/>
          </a:p>
        </p:txBody>
      </p:sp>
      <p:sp>
        <p:nvSpPr>
          <p:cNvPr id="20" name="Text 14"/>
          <p:cNvSpPr/>
          <p:nvPr/>
        </p:nvSpPr>
        <p:spPr>
          <a:xfrm>
            <a:off x="5681960" y="4266506"/>
            <a:ext cx="1386781" cy="237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2333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Репутация</a:t>
            </a:r>
            <a:endParaRPr lang="en-US" sz="2333" dirty="0"/>
          </a:p>
        </p:txBody>
      </p:sp>
      <p:sp>
        <p:nvSpPr>
          <p:cNvPr id="21" name="Text 15"/>
          <p:cNvSpPr/>
          <p:nvPr/>
        </p:nvSpPr>
        <p:spPr>
          <a:xfrm>
            <a:off x="5681960" y="4600476"/>
            <a:ext cx="1386781" cy="2580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00"/>
              </a:lnSpc>
            </a:pPr>
            <a:r>
              <a:rPr lang="en-US" sz="2333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(что о вас говорят?)</a:t>
            </a:r>
            <a:endParaRPr lang="en-US" sz="2333" dirty="0"/>
          </a:p>
        </p:txBody>
      </p:sp>
      <p:sp>
        <p:nvSpPr>
          <p:cNvPr id="22" name="Shape 16"/>
          <p:cNvSpPr/>
          <p:nvPr/>
        </p:nvSpPr>
        <p:spPr>
          <a:xfrm>
            <a:off x="5561013" y="5031978"/>
            <a:ext cx="6026150" cy="9525"/>
          </a:xfrm>
          <a:prstGeom prst="roundRect">
            <a:avLst>
              <a:gd name="adj" fmla="val 711270"/>
            </a:avLst>
          </a:prstGeom>
          <a:solidFill>
            <a:srgbClr val="DFB8D1"/>
          </a:solidFill>
          <a:ln/>
        </p:spPr>
      </p:sp>
      <p:pic>
        <p:nvPicPr>
          <p:cNvPr id="2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9918" y="5081141"/>
            <a:ext cx="5476082" cy="914499"/>
          </a:xfrm>
          <a:prstGeom prst="rect">
            <a:avLst/>
          </a:prstGeom>
        </p:spPr>
      </p:pic>
      <p:sp>
        <p:nvSpPr>
          <p:cNvPr id="24" name="Text 17"/>
          <p:cNvSpPr/>
          <p:nvPr/>
        </p:nvSpPr>
        <p:spPr>
          <a:xfrm>
            <a:off x="3216672" y="5375573"/>
            <a:ext cx="226814" cy="283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833"/>
              </a:lnSpc>
            </a:pPr>
            <a:r>
              <a:rPr lang="en-US" sz="1750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5</a:t>
            </a:r>
            <a:endParaRPr lang="en-US" sz="1750" dirty="0"/>
          </a:p>
        </p:txBody>
      </p:sp>
      <p:sp>
        <p:nvSpPr>
          <p:cNvPr id="25" name="Text 18"/>
          <p:cNvSpPr/>
          <p:nvPr/>
        </p:nvSpPr>
        <p:spPr>
          <a:xfrm>
            <a:off x="6229449" y="5221287"/>
            <a:ext cx="1897658" cy="237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833"/>
              </a:lnSpc>
            </a:pPr>
            <a:r>
              <a:rPr lang="en-US" sz="2333" dirty="0">
                <a:solidFill>
                  <a:srgbClr val="432338"/>
                </a:solidFill>
                <a:latin typeface="Noto Serif HK Semi Bold" pitchFamily="34" charset="0"/>
                <a:ea typeface="Noto Serif HK Semi Bold" pitchFamily="34" charset="-122"/>
                <a:cs typeface="Noto Serif HK Semi Bold" pitchFamily="34" charset="-120"/>
              </a:rPr>
              <a:t>Обещание</a:t>
            </a:r>
            <a:endParaRPr lang="en-US" sz="2333" dirty="0"/>
          </a:p>
        </p:txBody>
      </p:sp>
      <p:sp>
        <p:nvSpPr>
          <p:cNvPr id="26" name="Text 19"/>
          <p:cNvSpPr/>
          <p:nvPr/>
        </p:nvSpPr>
        <p:spPr>
          <a:xfrm>
            <a:off x="6229449" y="5569743"/>
            <a:ext cx="2232124" cy="2580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000"/>
              </a:lnSpc>
            </a:pPr>
            <a:r>
              <a:rPr lang="en-US" sz="2333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(что вы гарантируете клиенту?)</a:t>
            </a:r>
            <a:endParaRPr lang="en-US" sz="2333" dirty="0"/>
          </a:p>
        </p:txBody>
      </p:sp>
      <p:sp>
        <p:nvSpPr>
          <p:cNvPr id="27" name="Text 20"/>
          <p:cNvSpPr/>
          <p:nvPr/>
        </p:nvSpPr>
        <p:spPr>
          <a:xfrm>
            <a:off x="564555" y="6155929"/>
            <a:ext cx="11062891" cy="2580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000"/>
              </a:lnSpc>
            </a:pPr>
            <a:r>
              <a:rPr lang="en-US" sz="2333" dirty="0">
                <a:solidFill>
                  <a:srgbClr val="432338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Итог: Бренд = Доверие</a:t>
            </a:r>
            <a:endParaRPr lang="en-US" sz="2333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0"/>
          <p:cNvSpPr txBox="1"/>
          <p:nvPr/>
        </p:nvSpPr>
        <p:spPr>
          <a:xfrm>
            <a:off x="450560" y="525200"/>
            <a:ext cx="11290400" cy="53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Шаги построения бренда агрохозяйства
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1"/>
          <p:cNvSpPr txBox="1"/>
          <p:nvPr/>
        </p:nvSpPr>
        <p:spPr>
          <a:xfrm>
            <a:off x="11507200" y="6388533"/>
            <a:ext cx="786400" cy="502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 2"/>
          <p:cNvSpPr txBox="1"/>
          <p:nvPr/>
        </p:nvSpPr>
        <p:spPr>
          <a:xfrm>
            <a:off x="662667" y="3862367"/>
            <a:ext cx="3318400" cy="139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1219170" rtl="0" eaLnBrk="1" fontAlgn="auto" latinLnBrk="0" hangingPunct="1">
              <a:lnSpc>
                <a:spcPct val="13003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Анализ рынка
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Исследование конкурентной среды и целевой аудитории для выявления потребностей и возможностей.
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 3"/>
          <p:cNvSpPr txBox="1"/>
          <p:nvPr/>
        </p:nvSpPr>
        <p:spPr>
          <a:xfrm>
            <a:off x="3217700" y="1828967"/>
            <a:ext cx="3318400" cy="139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Разработка УТП
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Формирование уникального предложения, отражающего сильные стороны и отличия хозяйства.
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 4"/>
          <p:cNvSpPr txBox="1"/>
          <p:nvPr/>
        </p:nvSpPr>
        <p:spPr>
          <a:xfrm>
            <a:off x="5752700" y="3850500"/>
            <a:ext cx="3318400" cy="139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Создание коммуникационного плана
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Определение каналов и контент-стратегий для последовательного взаимодействия с клиентами.
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 5"/>
          <p:cNvSpPr txBox="1"/>
          <p:nvPr/>
        </p:nvSpPr>
        <p:spPr>
          <a:xfrm>
            <a:off x="8302567" y="1828967"/>
            <a:ext cx="3318400" cy="139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121917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Внедрение фирменного стиля
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Разработка и применение визуальных элементов и фирменной коммуникации для повышения узнаваемости.
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0600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D2790-02CF-29CB-AC43-A1B4249AA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F61BC8-6D24-424C-46CC-7BF587D38B55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50A21D-B11A-EE2B-2F90-EB986D565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b="1" kern="100" dirty="0">
                <a:solidFill>
                  <a:schemeClr val="bg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Концепция бренда</a:t>
            </a:r>
            <a:endParaRPr lang="ru-RU" sz="40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EA04A9F-25BF-A5E2-76C5-67838F15E23E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B8B388D-8F28-D156-1B52-F05FE9C25672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4A57681-CBA6-774E-FF27-65FA1C536FE3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97DB67E-0059-B355-2B01-6638ADB79E8D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E45EF2D-225B-1DF3-EAD0-F5C3614B4233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E2F3E9-189A-E2F5-7AA3-D3BB6A94A474}"/>
              </a:ext>
            </a:extLst>
          </p:cNvPr>
          <p:cNvSpPr txBox="1"/>
          <p:nvPr/>
        </p:nvSpPr>
        <p:spPr>
          <a:xfrm>
            <a:off x="197749" y="1771867"/>
            <a:ext cx="7177359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Уникальное торговое предложение (УТП)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«Натуральный продукт с вашей земли — от фермеров, которые знают своих потребителей лично».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«Башкирская природа в каждой упаковке».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«Экологично, вкусно и с заботой о вас»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Миссия и ценности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Миссия: «Мы создаём продукты, которые сохраняют природу, здоровье и традиции».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Ценности: Натуральность, экологичность, ответственность, локальность.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B29F9BE-1C43-E84B-9AC4-B0D2AA42E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9605" y="1520774"/>
            <a:ext cx="4454443" cy="503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87256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GO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223_T_PGO_Abstract-Origami-16x9.pptx" id="{3D318846-6C60-44BE-AFAE-957E36712287}" vid="{41773F40-D02D-4F01-9AA5-8D1F1E60BB05}"/>
    </a:ext>
  </a:extLst>
</a:theme>
</file>

<file path=ppt/theme/theme2.xml><?xml version="1.0" encoding="utf-8"?>
<a:theme xmlns:a="http://schemas.openxmlformats.org/drawingml/2006/main" name="Designed by PresentationG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223_T_PGO_Abstract-Origami-16x9.pptx" id="{3D318846-6C60-44BE-AFAE-957E36712287}" vid="{F4578AF6-53E6-4A3D-AD5B-62B111273598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0223_T_PGO_Abstract-Origami-16x9</Template>
  <TotalTime>1256</TotalTime>
  <Words>2841</Words>
  <Application>Microsoft Office PowerPoint</Application>
  <PresentationFormat>Широкоэкранный</PresentationFormat>
  <Paragraphs>685</Paragraphs>
  <Slides>56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56</vt:i4>
      </vt:variant>
    </vt:vector>
  </HeadingPairs>
  <TitlesOfParts>
    <vt:vector size="69" baseType="lpstr">
      <vt:lpstr>Arial</vt:lpstr>
      <vt:lpstr>Calibri</vt:lpstr>
      <vt:lpstr>Calibri Light</vt:lpstr>
      <vt:lpstr>Noto Serif HK Semi Bold</vt:lpstr>
      <vt:lpstr>Open Sans</vt:lpstr>
      <vt:lpstr>Source Sans 3</vt:lpstr>
      <vt:lpstr>Times New Roman</vt:lpstr>
      <vt:lpstr>Wingdings</vt:lpstr>
      <vt:lpstr>PresentationGO</vt:lpstr>
      <vt:lpstr>Designed by PresentationGO</vt:lpstr>
      <vt:lpstr>Тема Office</vt:lpstr>
      <vt:lpstr>Office Theme</vt:lpstr>
      <vt:lpstr>1_Тема Office</vt:lpstr>
      <vt:lpstr>Бренд как элемент узнаваемости агрохозяйства</vt:lpstr>
      <vt:lpstr>Смежные понятия</vt:lpstr>
      <vt:lpstr>Разница между понятиями бренд и ТМ</vt:lpstr>
      <vt:lpstr>Концепция бренда</vt:lpstr>
      <vt:lpstr>Презентация PowerPoint</vt:lpstr>
      <vt:lpstr>Атрибуты бренда</vt:lpstr>
      <vt:lpstr>Презентация PowerPoint</vt:lpstr>
      <vt:lpstr>Презентация PowerPoint</vt:lpstr>
      <vt:lpstr>Концепция бренда</vt:lpstr>
      <vt:lpstr>Концепция бренда</vt:lpstr>
      <vt:lpstr>Три кита фермерского бренда</vt:lpstr>
      <vt:lpstr>Аутентичность: найди свою историю</vt:lpstr>
      <vt:lpstr>Экспертность: демонстрируйте знания</vt:lpstr>
      <vt:lpstr>Польза: решайте проблемы клиентов</vt:lpstr>
      <vt:lpstr>Создание бренда и визуализация идентичности</vt:lpstr>
      <vt:lpstr>Хорошее имя для бренда – какое оно?</vt:lpstr>
      <vt:lpstr>Формирование ассортимента</vt:lpstr>
      <vt:lpstr>Упаковка</vt:lpstr>
      <vt:lpstr>Упаковка</vt:lpstr>
      <vt:lpstr>Упаковка</vt:lpstr>
      <vt:lpstr>Упаковка</vt:lpstr>
      <vt:lpstr>Упаковка</vt:lpstr>
      <vt:lpstr>Упаковка</vt:lpstr>
      <vt:lpstr>Упаковка</vt:lpstr>
      <vt:lpstr>Примеры креативной упаковки</vt:lpstr>
      <vt:lpstr>Примеры креативной упаковки</vt:lpstr>
      <vt:lpstr>Примеры креативной упаковки</vt:lpstr>
      <vt:lpstr>Продвижение бренда</vt:lpstr>
      <vt:lpstr>Презентация PowerPoint</vt:lpstr>
      <vt:lpstr>Выбор платформ: где жить бренду</vt:lpstr>
      <vt:lpstr>Контент-план: идеи на месяц</vt:lpstr>
      <vt:lpstr>Презентация PowerPoint</vt:lpstr>
      <vt:lpstr>Как работать с блогерами</vt:lpstr>
      <vt:lpstr>Использование муниципального бренда</vt:lpstr>
      <vt:lpstr>Инструменты для экономии времени</vt:lpstr>
      <vt:lpstr>Измеряйте не только килограммы, но и цифры</vt:lpstr>
      <vt:lpstr>Современные тренды в брендинге</vt:lpstr>
      <vt:lpstr>Ваш план на 30 дней</vt:lpstr>
      <vt:lpstr>Продвижение локальных брендов</vt:lpstr>
      <vt:lpstr>Продвижение локальных брендов</vt:lpstr>
      <vt:lpstr>Продвижение локальных брендов</vt:lpstr>
      <vt:lpstr>Продвижение локальных брендов</vt:lpstr>
      <vt:lpstr>Продвижение локальных брендов</vt:lpstr>
      <vt:lpstr>Продвижение локальных брендов</vt:lpstr>
      <vt:lpstr>Продвижение локальных брендов</vt:lpstr>
      <vt:lpstr>Обратная связь и контакты с потребителем</vt:lpstr>
      <vt:lpstr>Кейсы брендов Башкортостана</vt:lpstr>
      <vt:lpstr>Кейсы брендов Башкортостана</vt:lpstr>
      <vt:lpstr>Кейсы брендов Башкортостана</vt:lpstr>
      <vt:lpstr>Кейсы брендов Башкортостана</vt:lpstr>
      <vt:lpstr>Продвижение локальных брендов</vt:lpstr>
      <vt:lpstr>Продвижение локальных брендов</vt:lpstr>
      <vt:lpstr>Продвижение локальных брендов</vt:lpstr>
      <vt:lpstr>Продвижение локальных брендов</vt:lpstr>
      <vt:lpstr>Продвижение локальных брендов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ТЕХНОЛОГИИ БРЕНДИРОВАНИЯ</dc:title>
  <dc:creator>Hector Benedi</dc:creator>
  <dc:description>© Copyright PresentationGo.com</dc:description>
  <cp:lastModifiedBy>пк</cp:lastModifiedBy>
  <cp:revision>26</cp:revision>
  <dcterms:created xsi:type="dcterms:W3CDTF">2024-11-04T09:10:07Z</dcterms:created>
  <dcterms:modified xsi:type="dcterms:W3CDTF">2025-12-10T18:48:42Z</dcterms:modified>
  <cp:category>Templates</cp:category>
</cp:coreProperties>
</file>