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emf" ContentType="image/x-emf"/>
  <Default Extension="rels" ContentType="application/vnd.openxmlformats-package.relationships+xml"/>
  <Default Extension="bin" ContentType="application/vnd.openxmlformats-officedocument.oleObject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docProps/custom.xml" ContentType="application/vnd.openxmlformats-officedocument.custom-properties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9010313" cy="10693400"/>
  <p:notesSz cx="19010313" cy="10693400"/>
  <p:defaultTextStyle>
    <a:defPPr>
      <a:defRPr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70" d="100"/>
          <a:sy n="70" d="100"/>
        </p:scale>
        <p:origin x="570" y="48"/>
      </p:cViewPr>
      <p:guideLst>
        <p:guide pos="440" orient="horz"/>
        <p:guide pos="180"/>
        <p:guide pos="968" orient="horz"/>
        <p:guide pos="9588"/>
        <p:guide pos="1764"/>
        <p:guide pos="1092"/>
        <p:guide pos="2504" orient="horz"/>
        <p:guide pos="4596"/>
        <p:guide pos="3060"/>
        <p:guide pos="5672" orient="horz"/>
        <p:guide pos="2936" orient="horz"/>
        <p:guide pos="5460"/>
        <p:guide pos="4328" orient="horz"/>
        <p:guide pos="6948"/>
        <p:guide pos="1956"/>
        <p:guide pos="612"/>
        <p:guide pos="4616" orient="horz"/>
        <p:guide pos="4884"/>
        <p:guide pos="3560" orient="horz"/>
        <p:guide pos="3780"/>
        <p:guide pos="3080" orient="horz"/>
        <p:guide pos="11364"/>
        <p:guide pos="1640" orient="horz"/>
        <p:guide pos="5844"/>
        <p:guide pos="3588"/>
        <p:guide pos="5316"/>
        <p:guide pos="7140"/>
        <p:guide pos="2580"/>
        <p:guide pos="2792" orient="horz"/>
        <p:guide pos="3416" orient="horz"/>
        <p:guide pos="3272" orient="horz"/>
        <p:guide pos="5480" orient="horz"/>
        <p:guide pos="5912" orient="horz"/>
      </p:guideLst>
    </p:cSldViewPr>
  </p:slideViewPr>
  <p:gridSpacing cx="76200" cy="7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 bwMode="auto">
          <a:xfrm>
            <a:off x="712886" y="3314954"/>
            <a:ext cx="8079382" cy="6189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80BA27"/>
                </a:solidFill>
                <a:latin typeface="Tahoma"/>
                <a:cs typeface="Tahom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 bwMode="auto">
          <a:xfrm>
            <a:off x="1425773" y="5988303"/>
            <a:ext cx="66536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 bwMode="auto">
          <a:xfrm>
            <a:off x="3231753" y="9944862"/>
            <a:ext cx="3041650" cy="53467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 bwMode="auto">
          <a:xfrm>
            <a:off x="475258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 bwMode="auto">
          <a:xfrm>
            <a:off x="6843713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>
          <a:xfrm>
            <a:off x="10963454" y="630490"/>
            <a:ext cx="3586579" cy="618952"/>
          </a:xfrm>
        </p:spPr>
        <p:txBody>
          <a:bodyPr lIns="0" tIns="0" rIns="0" bIns="0"/>
          <a:lstStyle>
            <a:lvl1pPr>
              <a:defRPr sz="4000" b="1" i="0">
                <a:solidFill>
                  <a:srgbClr val="80BA27"/>
                </a:solidFill>
                <a:latin typeface="Tahoma"/>
                <a:cs typeface="Tahom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 bwMode="auto"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 bwMode="auto">
          <a:xfrm>
            <a:off x="3231753" y="9944862"/>
            <a:ext cx="3041650" cy="53467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 bwMode="auto">
          <a:xfrm>
            <a:off x="475258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 bwMode="auto">
          <a:xfrm>
            <a:off x="6843713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>
          <a:xfrm>
            <a:off x="10963454" y="630490"/>
            <a:ext cx="3586579" cy="618952"/>
          </a:xfrm>
        </p:spPr>
        <p:txBody>
          <a:bodyPr lIns="0" tIns="0" rIns="0" bIns="0"/>
          <a:lstStyle>
            <a:lvl1pPr>
              <a:defRPr sz="4000" b="1" i="0">
                <a:solidFill>
                  <a:srgbClr val="80BA27"/>
                </a:solidFill>
                <a:latin typeface="Tahoma"/>
                <a:cs typeface="Tahom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 bwMode="auto">
          <a:xfrm>
            <a:off x="475258" y="2459482"/>
            <a:ext cx="413474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 bwMode="auto">
          <a:xfrm>
            <a:off x="4895155" y="2459482"/>
            <a:ext cx="413474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 bwMode="auto">
          <a:xfrm>
            <a:off x="3231753" y="9944862"/>
            <a:ext cx="3041650" cy="53467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 bwMode="auto">
          <a:xfrm>
            <a:off x="475258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 bwMode="auto">
          <a:xfrm>
            <a:off x="6843713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>
          <a:xfrm>
            <a:off x="10963454" y="630490"/>
            <a:ext cx="3586579" cy="618952"/>
          </a:xfrm>
        </p:spPr>
        <p:txBody>
          <a:bodyPr lIns="0" tIns="0" rIns="0" bIns="0"/>
          <a:lstStyle>
            <a:lvl1pPr>
              <a:defRPr sz="4000" b="1" i="0">
                <a:solidFill>
                  <a:srgbClr val="80BA27"/>
                </a:solidFill>
                <a:latin typeface="Tahoma"/>
                <a:cs typeface="Tahom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 bwMode="auto">
          <a:xfrm>
            <a:off x="3231753" y="9944862"/>
            <a:ext cx="3041650" cy="53467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 bwMode="auto">
          <a:xfrm>
            <a:off x="475258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 bwMode="auto">
          <a:xfrm>
            <a:off x="6843713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 bwMode="auto">
          <a:xfrm>
            <a:off x="3231753" y="9944862"/>
            <a:ext cx="3041650" cy="53467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 bwMode="auto">
          <a:xfrm>
            <a:off x="475258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 bwMode="auto">
          <a:xfrm>
            <a:off x="6843713" y="9944862"/>
            <a:ext cx="2186185" cy="53467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userDrawn="1">
  <p:cSld name="Обложка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5236115" y="813191"/>
            <a:ext cx="2769115" cy="13164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/>
          <a:srcRect l="25016" t="7740" r="35583" b="6926"/>
          <a:stretch/>
        </p:blipFill>
        <p:spPr bwMode="auto">
          <a:xfrm>
            <a:off x="2278515" y="1"/>
            <a:ext cx="7399463" cy="10715003"/>
          </a:xfrm>
          <a:prstGeom prst="rect">
            <a:avLst/>
          </a:prstGeom>
        </p:spPr>
      </p:pic>
      <p:sp>
        <p:nvSpPr>
          <p:cNvPr id="4" name="object 13"/>
          <p:cNvSpPr/>
          <p:nvPr userDrawn="1"/>
        </p:nvSpPr>
        <p:spPr bwMode="auto">
          <a:xfrm>
            <a:off x="7069631" y="-1"/>
            <a:ext cx="2592234" cy="10693402"/>
          </a:xfrm>
          <a:prstGeom prst="rect">
            <a:avLst/>
          </a:prstGeom>
          <a:solidFill>
            <a:srgbClr val="28874C">
              <a:alpha val="59998"/>
            </a:srgbClr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sz="2800">
              <a:latin typeface="Arimo"/>
              <a:ea typeface="Arimo"/>
              <a:cs typeface="Arimo"/>
            </a:endParaRPr>
          </a:p>
        </p:txBody>
      </p:sp>
      <p:sp>
        <p:nvSpPr>
          <p:cNvPr id="5" name="object 14"/>
          <p:cNvSpPr/>
          <p:nvPr userDrawn="1"/>
        </p:nvSpPr>
        <p:spPr bwMode="auto">
          <a:xfrm>
            <a:off x="4283075" y="-1"/>
            <a:ext cx="2063505" cy="10693402"/>
          </a:xfrm>
          <a:prstGeom prst="rect">
            <a:avLst/>
          </a:prstGeom>
          <a:solidFill>
            <a:srgbClr val="9ACB53">
              <a:alpha val="59998"/>
            </a:srgbClr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sz="2800">
              <a:latin typeface="Arimo"/>
              <a:ea typeface="Arimo"/>
              <a:cs typeface="Arimo"/>
            </a:endParaRPr>
          </a:p>
        </p:txBody>
      </p:sp>
      <p:sp>
        <p:nvSpPr>
          <p:cNvPr id="6" name="object 15"/>
          <p:cNvSpPr/>
          <p:nvPr userDrawn="1"/>
        </p:nvSpPr>
        <p:spPr bwMode="auto">
          <a:xfrm>
            <a:off x="2278514" y="-1"/>
            <a:ext cx="1335674" cy="10693402"/>
          </a:xfrm>
          <a:prstGeom prst="rect">
            <a:avLst/>
          </a:prstGeom>
          <a:solidFill>
            <a:srgbClr val="FFC82B">
              <a:alpha val="59998"/>
            </a:srgbClr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sz="2800">
              <a:latin typeface="Arimo"/>
              <a:ea typeface="Arimo"/>
              <a:cs typeface="Arimo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chemeClr val="bg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>
          <a:xfrm>
            <a:off x="10963454" y="630490"/>
            <a:ext cx="358657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80BA27"/>
                </a:solidFill>
                <a:latin typeface="Tahoma"/>
                <a:cs typeface="Tahom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 bwMode="auto">
          <a:xfrm>
            <a:off x="904910" y="5257805"/>
            <a:ext cx="751154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574609">
        <a:defRPr>
          <a:latin typeface="+mn-lt"/>
          <a:ea typeface="+mn-ea"/>
          <a:cs typeface="+mn-cs"/>
        </a:defRPr>
      </a:lvl2pPr>
      <a:lvl3pPr marL="1149218">
        <a:defRPr>
          <a:latin typeface="+mn-lt"/>
          <a:ea typeface="+mn-ea"/>
          <a:cs typeface="+mn-cs"/>
        </a:defRPr>
      </a:lvl3pPr>
      <a:lvl4pPr marL="1723827">
        <a:defRPr>
          <a:latin typeface="+mn-lt"/>
          <a:ea typeface="+mn-ea"/>
          <a:cs typeface="+mn-cs"/>
        </a:defRPr>
      </a:lvl4pPr>
      <a:lvl5pPr marL="2298436">
        <a:defRPr>
          <a:latin typeface="+mn-lt"/>
          <a:ea typeface="+mn-ea"/>
          <a:cs typeface="+mn-cs"/>
        </a:defRPr>
      </a:lvl5pPr>
      <a:lvl6pPr marL="2873045">
        <a:defRPr>
          <a:latin typeface="+mn-lt"/>
          <a:ea typeface="+mn-ea"/>
          <a:cs typeface="+mn-cs"/>
        </a:defRPr>
      </a:lvl6pPr>
      <a:lvl7pPr marL="3447654">
        <a:defRPr>
          <a:latin typeface="+mn-lt"/>
          <a:ea typeface="+mn-ea"/>
          <a:cs typeface="+mn-cs"/>
        </a:defRPr>
      </a:lvl7pPr>
      <a:lvl8pPr marL="4022263">
        <a:defRPr>
          <a:latin typeface="+mn-lt"/>
          <a:ea typeface="+mn-ea"/>
          <a:cs typeface="+mn-cs"/>
        </a:defRPr>
      </a:lvl8pPr>
      <a:lvl9pPr marL="459687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74609">
        <a:defRPr>
          <a:latin typeface="+mn-lt"/>
          <a:ea typeface="+mn-ea"/>
          <a:cs typeface="+mn-cs"/>
        </a:defRPr>
      </a:lvl2pPr>
      <a:lvl3pPr marL="1149218">
        <a:defRPr>
          <a:latin typeface="+mn-lt"/>
          <a:ea typeface="+mn-ea"/>
          <a:cs typeface="+mn-cs"/>
        </a:defRPr>
      </a:lvl3pPr>
      <a:lvl4pPr marL="1723827">
        <a:defRPr>
          <a:latin typeface="+mn-lt"/>
          <a:ea typeface="+mn-ea"/>
          <a:cs typeface="+mn-cs"/>
        </a:defRPr>
      </a:lvl4pPr>
      <a:lvl5pPr marL="2298436">
        <a:defRPr>
          <a:latin typeface="+mn-lt"/>
          <a:ea typeface="+mn-ea"/>
          <a:cs typeface="+mn-cs"/>
        </a:defRPr>
      </a:lvl5pPr>
      <a:lvl6pPr marL="2873045">
        <a:defRPr>
          <a:latin typeface="+mn-lt"/>
          <a:ea typeface="+mn-ea"/>
          <a:cs typeface="+mn-cs"/>
        </a:defRPr>
      </a:lvl6pPr>
      <a:lvl7pPr marL="3447654">
        <a:defRPr>
          <a:latin typeface="+mn-lt"/>
          <a:ea typeface="+mn-ea"/>
          <a:cs typeface="+mn-cs"/>
        </a:defRPr>
      </a:lvl7pPr>
      <a:lvl8pPr marL="4022263">
        <a:defRPr>
          <a:latin typeface="+mn-lt"/>
          <a:ea typeface="+mn-ea"/>
          <a:cs typeface="+mn-cs"/>
        </a:defRPr>
      </a:lvl8pPr>
      <a:lvl9pPr marL="459687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1" Type="http://schemas.openxmlformats.org/officeDocument/2006/relationships/image" Target="../media/image12.png"/><Relationship Id="rId12" Type="http://schemas.openxmlformats.org/officeDocument/2006/relationships/image" Target="../media/image1.emf"/><Relationship Id="rId13" Type="http://schemas.openxmlformats.org/officeDocument/2006/relationships/image" Target="../media/image13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.emf"/><Relationship Id="rId6" Type="http://schemas.openxmlformats.org/officeDocument/2006/relationships/image" Target="../media/image1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13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Relationship Id="rId3" Type="http://schemas.openxmlformats.org/officeDocument/2006/relationships/image" Target="../media/image1.emf"/><Relationship Id="rId4" Type="http://schemas.openxmlformats.org/officeDocument/2006/relationships/image" Target="../media/image1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18.jpg"/><Relationship Id="rId4" Type="http://schemas.openxmlformats.org/officeDocument/2006/relationships/image" Target="../media/image19.png"/><Relationship Id="rId5" Type="http://schemas.openxmlformats.org/officeDocument/2006/relationships/image" Target="../media/image20.jpg"/><Relationship Id="rId6" Type="http://schemas.openxmlformats.org/officeDocument/2006/relationships/image" Target="../media/image1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21.jpg"/><Relationship Id="rId4" Type="http://schemas.openxmlformats.org/officeDocument/2006/relationships/image" Target="../media/image19.png"/><Relationship Id="rId5" Type="http://schemas.openxmlformats.org/officeDocument/2006/relationships/image" Target="../media/image22.jpg"/><Relationship Id="rId6" Type="http://schemas.openxmlformats.org/officeDocument/2006/relationships/image" Target="../media/image13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3" Type="http://schemas.openxmlformats.org/officeDocument/2006/relationships/image" Target="../media/image1.emf"/><Relationship Id="rId4" Type="http://schemas.openxmlformats.org/officeDocument/2006/relationships/image" Target="../media/image13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Relationship Id="rId3" Type="http://schemas.openxmlformats.org/officeDocument/2006/relationships/image" Target="../media/image1.em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object 2"/>
          <p:cNvSpPr txBox="1"/>
          <p:nvPr/>
        </p:nvSpPr>
        <p:spPr bwMode="auto">
          <a:xfrm>
            <a:off x="12231802" y="4501918"/>
            <a:ext cx="6214245" cy="2711199"/>
          </a:xfrm>
          <a:prstGeom prst="rect">
            <a:avLst/>
          </a:prstGeom>
        </p:spPr>
        <p:txBody>
          <a:bodyPr vert="horz" wrap="square" lIns="0" tIns="150313" rIns="0" bIns="0" rtlCol="0">
            <a:spAutoFit/>
          </a:bodyPr>
          <a:lstStyle/>
          <a:p>
            <a:pPr>
              <a:defRPr/>
            </a:pPr>
            <a:r>
              <a:rPr lang="ru-RU" sz="4150" b="1" spc="-52">
                <a:solidFill>
                  <a:srgbClr val="231F20"/>
                </a:solidFill>
                <a:latin typeface="Arimo"/>
                <a:ea typeface="Arimo"/>
                <a:cs typeface="Arimo"/>
              </a:rPr>
              <a:t>ИНСТРУМЕНТЫ ПОДДЕРЖКИ И РАЗВИТИЯ ФЕРМЕРОВ </a:t>
            </a:r>
            <a:br>
              <a:rPr lang="ru-RU" sz="4150" spc="-143"/>
            </a:br>
            <a:endParaRPr lang="ru-RU" sz="4150">
              <a:latin typeface="Arimo"/>
              <a:ea typeface="Arimo"/>
              <a:cs typeface="Arimo"/>
            </a:endParaRPr>
          </a:p>
        </p:txBody>
      </p:sp>
      <p:sp>
        <p:nvSpPr>
          <p:cNvPr id="21" name="Текст 6"/>
          <p:cNvSpPr txBox="1"/>
          <p:nvPr/>
        </p:nvSpPr>
        <p:spPr bwMode="auto">
          <a:xfrm>
            <a:off x="15544527" y="9818870"/>
            <a:ext cx="2460285" cy="112306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377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defRPr sz="10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marR="0" indent="-228600" algn="l" defTabSz="914377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defRPr sz="18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marR="0" indent="-228600" algn="l" defTabSz="914377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defRPr sz="18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914400" marR="0" indent="-228600" algn="l" defTabSz="914377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defRPr sz="18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143000" marR="0" indent="-228600" algn="l" defTabSz="914377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defRPr sz="18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1371600" marR="0" indent="-228600" algn="l" defTabSz="914377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defRPr sz="18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1600200" marR="0" indent="-228600" algn="l" defTabSz="914377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defRPr sz="18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1828800" marR="0" indent="-228600" algn="l" defTabSz="914377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defRPr sz="18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2057400" marR="0" indent="-228600" algn="l" defTabSz="914377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defRPr sz="18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ru-RU" sz="2100">
                <a:solidFill>
                  <a:schemeClr val="tx1"/>
                </a:solidFill>
                <a:latin typeface="Arimo"/>
                <a:ea typeface="Arimo"/>
                <a:cs typeface="Arimo"/>
              </a:rPr>
              <a:t>Ноябрь </a:t>
            </a:r>
            <a:r>
              <a:rPr lang="en-US" sz="2100">
                <a:solidFill>
                  <a:schemeClr val="tx1"/>
                </a:solidFill>
                <a:latin typeface="Arimo"/>
                <a:ea typeface="Arimo"/>
                <a:cs typeface="Arimo"/>
              </a:rPr>
              <a:t>202</a:t>
            </a:r>
            <a:r>
              <a:rPr lang="ru-RU" sz="2100">
                <a:solidFill>
                  <a:schemeClr val="tx1"/>
                </a:solidFill>
                <a:latin typeface="Arimo"/>
                <a:ea typeface="Arimo"/>
                <a:cs typeface="Arimo"/>
              </a:rPr>
              <a:t>5</a:t>
            </a:r>
            <a:endParaRPr lang="en-US" sz="2100">
              <a:solidFill>
                <a:schemeClr val="tx1"/>
              </a:solidFill>
              <a:latin typeface="Arimo"/>
              <a:ea typeface="Arimo"/>
              <a:cs typeface="Arim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5" name="Рисунок 9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192265" y="3567997"/>
            <a:ext cx="8086153" cy="7012210"/>
          </a:xfrm>
          <a:prstGeom prst="rect">
            <a:avLst/>
          </a:prstGeom>
        </p:spPr>
      </p:pic>
      <p:sp>
        <p:nvSpPr>
          <p:cNvPr id="55" name="Заголовок 3"/>
          <p:cNvSpPr txBox="1"/>
          <p:nvPr/>
        </p:nvSpPr>
        <p:spPr bwMode="auto">
          <a:xfrm>
            <a:off x="1000529" y="1047973"/>
            <a:ext cx="12082852" cy="134184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ts val="0"/>
              </a:spcBef>
              <a:buNone/>
              <a:defRPr sz="2700" b="1">
                <a:latin typeface="Arial"/>
                <a:cs typeface="Arial"/>
              </a:defRPr>
            </a:lvl1pPr>
          </a:lstStyle>
          <a:p>
            <a:pPr lvl="0" algn="l" defTabSz="685800">
              <a:defRPr/>
            </a:pPr>
            <a:r>
              <a:rPr lang="ru-RU" sz="3600" spc="-25">
                <a:solidFill>
                  <a:srgbClr val="231F20"/>
                </a:solidFill>
                <a:latin typeface="Arimo"/>
                <a:ea typeface="Arimo"/>
                <a:cs typeface="Arimo"/>
              </a:rPr>
              <a:t>РОССЕЛЬХОЗБАНК –</a:t>
            </a:r>
            <a:br>
              <a:rPr lang="ru-RU" sz="3600" spc="-25">
                <a:solidFill>
                  <a:srgbClr val="231F20"/>
                </a:solidFill>
                <a:latin typeface="Arimo"/>
                <a:ea typeface="Arimo"/>
                <a:cs typeface="Arimo"/>
              </a:rPr>
            </a:br>
            <a:r>
              <a:rPr lang="ru-RU" sz="3600" spc="-25">
                <a:solidFill>
                  <a:srgbClr val="231F20"/>
                </a:solidFill>
                <a:latin typeface="Arimo"/>
                <a:ea typeface="Arimo"/>
                <a:cs typeface="Arimo"/>
              </a:rPr>
              <a:t>ПАРТНЕР В РАЗВИТИИ АПК</a:t>
            </a:r>
            <a:endParaRPr sz="3600" spc="-25">
              <a:solidFill>
                <a:srgbClr val="231F20"/>
              </a:solidFill>
              <a:latin typeface="Arimo"/>
              <a:ea typeface="Arimo"/>
              <a:cs typeface="Arimo"/>
            </a:endParaRPr>
          </a:p>
        </p:txBody>
      </p:sp>
      <p:sp>
        <p:nvSpPr>
          <p:cNvPr id="56" name="TextBox 55"/>
          <p:cNvSpPr txBox="1"/>
          <p:nvPr/>
        </p:nvSpPr>
        <p:spPr bwMode="auto">
          <a:xfrm>
            <a:off x="904082" y="2461655"/>
            <a:ext cx="16514036" cy="203132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Банк сформировал полную продуктовую линейку для кредитования и обслуживания сельхозпроизводителей, обладая глубокой экспертизой</a:t>
            </a:r>
            <a:endParaRPr>
              <a:latin typeface="Arimo"/>
            </a:endParaRPr>
          </a:p>
          <a:p>
            <a:pPr marL="171450" indent="-171450">
              <a:buFont typeface="Arial"/>
              <a:buChar char="•"/>
              <a:defRPr/>
            </a:pPr>
            <a:endParaRPr lang="ru-RU" sz="800">
              <a:solidFill>
                <a:schemeClr val="tx1"/>
              </a:solidFill>
              <a:latin typeface="Arimo"/>
              <a:cs typeface="Arial"/>
            </a:endParaRPr>
          </a:p>
          <a:p>
            <a:pPr marL="171450" indent="-171450">
              <a:buFont typeface="Arial"/>
              <a:buChar char="•"/>
              <a:defRPr/>
            </a:pPr>
            <a:endParaRPr lang="ru-RU" sz="800">
              <a:solidFill>
                <a:schemeClr val="tx1"/>
              </a:solidFill>
              <a:latin typeface="Arimo"/>
              <a:cs typeface="Arial"/>
            </a:endParaRPr>
          </a:p>
          <a:p>
            <a:pPr>
              <a:defRPr/>
            </a:pP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Банк предоставляет комплекс нефинансовых мер поддержки предприятиям АПК</a:t>
            </a:r>
            <a:endParaRPr>
              <a:latin typeface="Arimo"/>
            </a:endParaRPr>
          </a:p>
          <a:p>
            <a:pPr marL="342900" indent="-342900">
              <a:buFont typeface="Arial"/>
              <a:buChar char="•"/>
              <a:defRPr/>
            </a:pPr>
            <a:endParaRPr lang="ru-RU" sz="2000">
              <a:solidFill>
                <a:schemeClr val="tx1"/>
              </a:solidFill>
              <a:latin typeface="Arial"/>
              <a:ea typeface="+mj-ea"/>
              <a:cs typeface="Arial"/>
            </a:endParaRPr>
          </a:p>
          <a:p>
            <a:pPr marL="342900" indent="-342900">
              <a:buFont typeface="Arial"/>
              <a:buChar char="•"/>
              <a:defRPr/>
            </a:pPr>
            <a:endParaRPr lang="ru-RU" sz="2400">
              <a:solidFill>
                <a:schemeClr val="tx1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58" name="TextBox 57"/>
          <p:cNvSpPr txBox="1"/>
          <p:nvPr/>
        </p:nvSpPr>
        <p:spPr bwMode="auto">
          <a:xfrm>
            <a:off x="1934990" y="5086236"/>
            <a:ext cx="2996973" cy="249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algn="l">
              <a:lnSpc>
                <a:spcPct val="90000"/>
              </a:lnSpc>
              <a:spcAft>
                <a:spcPts val="200"/>
              </a:spcAft>
              <a:buClr>
                <a:srgbClr val="5AA345"/>
              </a:buClr>
              <a:defRPr/>
            </a:pP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КРЕДИТНЫЕ ПРОДУКТЫ</a:t>
            </a:r>
            <a:endParaRPr>
              <a:latin typeface="Arimo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1934990" y="5532996"/>
            <a:ext cx="5493717" cy="2492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algn="l">
              <a:lnSpc>
                <a:spcPct val="90000"/>
              </a:lnSpc>
              <a:spcAft>
                <a:spcPts val="200"/>
              </a:spcAft>
              <a:buClr>
                <a:srgbClr val="5AA345"/>
              </a:buClr>
              <a:defRPr/>
            </a:pP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ТРАНЗАКЦИОННЫЕ СЕРВИСЫ</a:t>
            </a:r>
            <a:endParaRPr>
              <a:latin typeface="Arimo"/>
            </a:endParaRPr>
          </a:p>
        </p:txBody>
      </p:sp>
      <p:sp>
        <p:nvSpPr>
          <p:cNvPr id="60" name="TextBox 59"/>
          <p:cNvSpPr txBox="1"/>
          <p:nvPr/>
        </p:nvSpPr>
        <p:spPr bwMode="auto">
          <a:xfrm>
            <a:off x="1934990" y="5966412"/>
            <a:ext cx="4655517" cy="2492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algn="l">
              <a:lnSpc>
                <a:spcPct val="90000"/>
              </a:lnSpc>
              <a:spcAft>
                <a:spcPts val="200"/>
              </a:spcAft>
              <a:buClr>
                <a:srgbClr val="5AA345"/>
              </a:buClr>
              <a:defRPr/>
            </a:pP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ИНВЕСТИЦИОННЫЕ УСЛУГИ</a:t>
            </a:r>
            <a:endParaRPr>
              <a:latin typeface="Arimo"/>
            </a:endParaRPr>
          </a:p>
        </p:txBody>
      </p:sp>
      <p:sp>
        <p:nvSpPr>
          <p:cNvPr id="61" name="TextBox 60"/>
          <p:cNvSpPr txBox="1"/>
          <p:nvPr/>
        </p:nvSpPr>
        <p:spPr bwMode="auto">
          <a:xfrm>
            <a:off x="1934990" y="6417619"/>
            <a:ext cx="4655517" cy="2492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algn="l">
              <a:lnSpc>
                <a:spcPct val="90000"/>
              </a:lnSpc>
              <a:spcAft>
                <a:spcPts val="200"/>
              </a:spcAft>
              <a:buClr>
                <a:srgbClr val="5AA345"/>
              </a:buClr>
              <a:defRPr/>
            </a:pP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ОТРАСЛЕВАЯ ЭКСПЕРТИЗА</a:t>
            </a:r>
            <a:endParaRPr>
              <a:latin typeface="Arimo"/>
            </a:endParaRPr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1371630" y="4371794"/>
            <a:ext cx="381440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ru-RU" sz="2800">
                <a:solidFill>
                  <a:schemeClr val="tx1"/>
                </a:solidFill>
                <a:latin typeface="Arimo"/>
                <a:cs typeface="Arial"/>
              </a:rPr>
              <a:t>БАНК</a:t>
            </a:r>
            <a:endParaRPr>
              <a:solidFill>
                <a:schemeClr val="tx1"/>
              </a:solidFill>
              <a:latin typeface="Arimo"/>
            </a:endParaRPr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3">
            <a:biLevel thresh="75000"/>
          </a:blip>
          <a:stretch/>
        </p:blipFill>
        <p:spPr bwMode="auto">
          <a:xfrm>
            <a:off x="1324375" y="4946354"/>
            <a:ext cx="403489" cy="403489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4">
            <a:biLevel thresh="75000"/>
          </a:blip>
          <a:stretch/>
        </p:blipFill>
        <p:spPr bwMode="auto">
          <a:xfrm>
            <a:off x="1324375" y="5376899"/>
            <a:ext cx="403489" cy="403489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5">
            <a:biLevel thresh="75000"/>
          </a:blip>
          <a:stretch/>
        </p:blipFill>
        <p:spPr bwMode="auto">
          <a:xfrm>
            <a:off x="1324375" y="5807445"/>
            <a:ext cx="403489" cy="403489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6">
            <a:biLevel thresh="75000"/>
          </a:blip>
          <a:stretch/>
        </p:blipFill>
        <p:spPr bwMode="auto">
          <a:xfrm>
            <a:off x="1324375" y="6300787"/>
            <a:ext cx="403489" cy="403489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 bwMode="auto">
          <a:xfrm>
            <a:off x="1934990" y="8249028"/>
            <a:ext cx="2996973" cy="2748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algn="l">
              <a:defRPr/>
            </a:pP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РСХБ – СТРАХОВАНИЕ</a:t>
            </a:r>
            <a:endParaRPr>
              <a:latin typeface="Arimo"/>
            </a:endParaRPr>
          </a:p>
        </p:txBody>
      </p:sp>
      <p:sp>
        <p:nvSpPr>
          <p:cNvPr id="68" name="TextBox 67"/>
          <p:cNvSpPr txBox="1"/>
          <p:nvPr/>
        </p:nvSpPr>
        <p:spPr bwMode="auto">
          <a:xfrm>
            <a:off x="1934990" y="8684995"/>
            <a:ext cx="2996973" cy="2748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algn="l">
              <a:defRPr/>
            </a:pP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РСХБ – ЛИЗИНГ</a:t>
            </a:r>
            <a:endParaRPr>
              <a:latin typeface="Arimo"/>
            </a:endParaRPr>
          </a:p>
        </p:txBody>
      </p:sp>
      <p:sp>
        <p:nvSpPr>
          <p:cNvPr id="69" name="TextBox 68"/>
          <p:cNvSpPr txBox="1"/>
          <p:nvPr/>
        </p:nvSpPr>
        <p:spPr bwMode="auto">
          <a:xfrm>
            <a:off x="1934990" y="9123278"/>
            <a:ext cx="2996973" cy="2748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algn="l">
              <a:defRPr/>
            </a:pP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РСХБ – ФАКТОРИНГ</a:t>
            </a:r>
            <a:endParaRPr>
              <a:latin typeface="Arimo"/>
            </a:endParaRPr>
          </a:p>
        </p:txBody>
      </p:sp>
      <p:sp>
        <p:nvSpPr>
          <p:cNvPr id="70" name="Прямоугольник 69"/>
          <p:cNvSpPr/>
          <p:nvPr/>
        </p:nvSpPr>
        <p:spPr bwMode="auto">
          <a:xfrm>
            <a:off x="1371630" y="7238518"/>
            <a:ext cx="3842266" cy="800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ru-RU" sz="2800">
                <a:solidFill>
                  <a:schemeClr val="tx1"/>
                </a:solidFill>
                <a:latin typeface="Arimo"/>
                <a:cs typeface="Arial"/>
              </a:rPr>
              <a:t>НЕ ТОЛЬКО БАНК </a:t>
            </a:r>
            <a:br>
              <a:rPr lang="ru-RU" sz="2800" b="1">
                <a:solidFill>
                  <a:schemeClr val="tx1"/>
                </a:solidFill>
                <a:latin typeface="Arimo"/>
                <a:cs typeface="Arial"/>
              </a:rPr>
            </a:b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ФИНАНСОВЫЕ УСЛУГИ</a:t>
            </a:r>
            <a:endParaRPr sz="2400">
              <a:solidFill>
                <a:schemeClr val="tx1"/>
              </a:solidFill>
              <a:latin typeface="Arimo"/>
              <a:cs typeface="Arial"/>
            </a:endParaRPr>
          </a:p>
        </p:txBody>
      </p:sp>
      <p:pic>
        <p:nvPicPr>
          <p:cNvPr id="71" name="Рисунок 70"/>
          <p:cNvPicPr>
            <a:picLocks noChangeAspect="1"/>
          </p:cNvPicPr>
          <p:nvPr/>
        </p:nvPicPr>
        <p:blipFill>
          <a:blip r:embed="rId7">
            <a:biLevel thresh="75000"/>
          </a:blip>
          <a:stretch/>
        </p:blipFill>
        <p:spPr bwMode="auto">
          <a:xfrm>
            <a:off x="1324375" y="8571364"/>
            <a:ext cx="403489" cy="403489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8">
            <a:biLevel thresh="75000"/>
          </a:blip>
          <a:stretch/>
        </p:blipFill>
        <p:spPr bwMode="auto">
          <a:xfrm>
            <a:off x="1324375" y="9031566"/>
            <a:ext cx="403489" cy="403489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9">
            <a:biLevel thresh="75000"/>
          </a:blip>
          <a:stretch/>
        </p:blipFill>
        <p:spPr bwMode="auto">
          <a:xfrm>
            <a:off x="1324375" y="8132443"/>
            <a:ext cx="403489" cy="403489"/>
          </a:xfrm>
          <a:prstGeom prst="rect">
            <a:avLst/>
          </a:prstGeom>
        </p:spPr>
      </p:pic>
      <p:sp>
        <p:nvSpPr>
          <p:cNvPr id="74" name="Овал 73"/>
          <p:cNvSpPr/>
          <p:nvPr/>
        </p:nvSpPr>
        <p:spPr bwMode="auto">
          <a:xfrm>
            <a:off x="688465" y="7237187"/>
            <a:ext cx="432466" cy="432466"/>
          </a:xfrm>
          <a:prstGeom prst="ellipse">
            <a:avLst/>
          </a:prstGeom>
          <a:solidFill>
            <a:srgbClr val="00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defRPr/>
            </a:pPr>
            <a:r>
              <a:rPr lang="en-US" sz="2400"/>
              <a:t>II</a:t>
            </a:r>
            <a:endParaRPr lang="ru-RU" sz="2400"/>
          </a:p>
        </p:txBody>
      </p:sp>
      <p:sp>
        <p:nvSpPr>
          <p:cNvPr id="75" name="Овал 74"/>
          <p:cNvSpPr/>
          <p:nvPr/>
        </p:nvSpPr>
        <p:spPr bwMode="auto">
          <a:xfrm>
            <a:off x="760922" y="4341587"/>
            <a:ext cx="432466" cy="432466"/>
          </a:xfrm>
          <a:prstGeom prst="ellipse">
            <a:avLst/>
          </a:prstGeom>
          <a:solidFill>
            <a:srgbClr val="00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defRPr/>
            </a:pPr>
            <a:r>
              <a:rPr lang="en-US" sz="2400"/>
              <a:t>I</a:t>
            </a:r>
            <a:endParaRPr lang="ru-RU" sz="2400"/>
          </a:p>
        </p:txBody>
      </p:sp>
      <p:sp>
        <p:nvSpPr>
          <p:cNvPr id="85" name="Прямоугольник 84"/>
          <p:cNvSpPr/>
          <p:nvPr/>
        </p:nvSpPr>
        <p:spPr bwMode="auto">
          <a:xfrm>
            <a:off x="12991678" y="4300677"/>
            <a:ext cx="4493318" cy="11695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ru-RU" sz="2800">
                <a:solidFill>
                  <a:schemeClr val="tx1"/>
                </a:solidFill>
                <a:latin typeface="Arimo"/>
                <a:cs typeface="Arial"/>
              </a:rPr>
              <a:t>БОЛЬШЕ, ЧЕМ БАНК </a:t>
            </a:r>
            <a:endParaRPr>
              <a:solidFill>
                <a:schemeClr val="tx1"/>
              </a:solidFill>
              <a:latin typeface="Arimo"/>
            </a:endParaRPr>
          </a:p>
          <a:p>
            <a:pPr lvl="0">
              <a:defRPr/>
            </a:pP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НЕФИНАНСОВЫЕ </a:t>
            </a:r>
            <a:br>
              <a:rPr lang="ru-RU" sz="2400">
                <a:solidFill>
                  <a:schemeClr val="tx1"/>
                </a:solidFill>
                <a:latin typeface="Arimo"/>
                <a:cs typeface="Arial"/>
              </a:rPr>
            </a:b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СЕРВИСЫ И ПРОЕКТЫ</a:t>
            </a:r>
            <a:endParaRPr>
              <a:solidFill>
                <a:schemeClr val="tx1"/>
              </a:solidFill>
              <a:latin typeface="Arimo"/>
            </a:endParaRPr>
          </a:p>
        </p:txBody>
      </p:sp>
      <p:pic>
        <p:nvPicPr>
          <p:cNvPr id="86" name="Рисунок 85"/>
          <p:cNvPicPr>
            <a:picLocks noChangeAspect="1"/>
          </p:cNvPicPr>
          <p:nvPr/>
        </p:nvPicPr>
        <p:blipFill>
          <a:blip r:embed="rId10">
            <a:biLevel thresh="75000"/>
          </a:blip>
          <a:stretch/>
        </p:blipFill>
        <p:spPr bwMode="auto">
          <a:xfrm>
            <a:off x="12942710" y="5719787"/>
            <a:ext cx="472833" cy="472833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 bwMode="auto">
          <a:xfrm>
            <a:off x="13601284" y="5679204"/>
            <a:ext cx="3512033" cy="55399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algn="l">
              <a:lnSpc>
                <a:spcPct val="100000"/>
              </a:lnSpc>
              <a:spcAft>
                <a:spcPts val="200"/>
              </a:spcAft>
              <a:buClr>
                <a:srgbClr val="5AA345"/>
              </a:buClr>
              <a:defRPr/>
            </a:pP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ЦИФРОВАЯ</a:t>
            </a:r>
            <a:br>
              <a:rPr lang="ru-RU" sz="1800" b="0">
                <a:solidFill>
                  <a:schemeClr val="tx1"/>
                </a:solidFill>
                <a:latin typeface="Arimo"/>
                <a:cs typeface="Arial"/>
              </a:rPr>
            </a:b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ЭКОСИСТЕМА «СВОЁ»</a:t>
            </a:r>
            <a:endParaRPr>
              <a:latin typeface="Arimo"/>
            </a:endParaRPr>
          </a:p>
        </p:txBody>
      </p:sp>
      <p:sp>
        <p:nvSpPr>
          <p:cNvPr id="92" name="Прямоугольник 91"/>
          <p:cNvSpPr/>
          <p:nvPr/>
        </p:nvSpPr>
        <p:spPr bwMode="auto">
          <a:xfrm>
            <a:off x="13646715" y="6284409"/>
            <a:ext cx="5223836" cy="35086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200"/>
              </a:spcAft>
              <a:buClr>
                <a:srgbClr val="5AA345"/>
              </a:buClr>
              <a:tabLst>
                <a:tab pos="1614488" algn="l"/>
              </a:tabLst>
              <a:defRPr/>
            </a:pPr>
            <a:r>
              <a:rPr lang="ru-RU" sz="1600">
                <a:latin typeface="Arimo"/>
                <a:cs typeface="Arial"/>
              </a:rPr>
              <a:t>Своё Фермерство</a:t>
            </a:r>
            <a:endParaRPr>
              <a:latin typeface="Arimo"/>
            </a:endParaRPr>
          </a:p>
          <a:p>
            <a:pPr>
              <a:spcAft>
                <a:spcPts val="200"/>
              </a:spcAft>
              <a:buClr>
                <a:srgbClr val="5AA345"/>
              </a:buClr>
              <a:tabLst>
                <a:tab pos="1614488" algn="l"/>
              </a:tabLst>
              <a:defRPr/>
            </a:pPr>
            <a:r>
              <a:rPr lang="ru-RU" sz="1600">
                <a:latin typeface="Arimo"/>
                <a:cs typeface="Arial"/>
              </a:rPr>
              <a:t>Своё Родное</a:t>
            </a:r>
            <a:endParaRPr>
              <a:latin typeface="Arimo"/>
            </a:endParaRPr>
          </a:p>
          <a:p>
            <a:pPr>
              <a:spcAft>
                <a:spcPts val="200"/>
              </a:spcAft>
              <a:buClr>
                <a:srgbClr val="5AA345"/>
              </a:buClr>
              <a:tabLst>
                <a:tab pos="1614488" algn="l"/>
              </a:tabLst>
              <a:defRPr/>
            </a:pPr>
            <a:r>
              <a:rPr lang="ru-RU" sz="1600">
                <a:latin typeface="Arimo"/>
                <a:cs typeface="Arial"/>
              </a:rPr>
              <a:t>Своё за городом</a:t>
            </a:r>
            <a:endParaRPr>
              <a:latin typeface="Arimo"/>
            </a:endParaRPr>
          </a:p>
          <a:p>
            <a:pPr>
              <a:spcAft>
                <a:spcPts val="200"/>
              </a:spcAft>
              <a:buClr>
                <a:srgbClr val="5AA345"/>
              </a:buClr>
              <a:tabLst>
                <a:tab pos="1614488" algn="l"/>
              </a:tabLst>
              <a:defRPr/>
            </a:pPr>
            <a:r>
              <a:rPr lang="ru-RU" sz="1600">
                <a:latin typeface="Arimo"/>
                <a:cs typeface="Arial"/>
              </a:rPr>
              <a:t>Я в АГРО</a:t>
            </a:r>
            <a:endParaRPr>
              <a:latin typeface="Arimo"/>
            </a:endParaRPr>
          </a:p>
          <a:p>
            <a:pPr>
              <a:spcAft>
                <a:spcPts val="200"/>
              </a:spcAft>
              <a:buClr>
                <a:srgbClr val="5AA345"/>
              </a:buClr>
              <a:tabLst>
                <a:tab pos="1614488" algn="l"/>
              </a:tabLst>
              <a:defRPr/>
            </a:pPr>
            <a:r>
              <a:rPr lang="ru-RU" sz="1600">
                <a:latin typeface="Arimo"/>
                <a:cs typeface="Arial"/>
              </a:rPr>
              <a:t>Своё Жильё</a:t>
            </a:r>
            <a:endParaRPr>
              <a:latin typeface="Arimo"/>
            </a:endParaRPr>
          </a:p>
          <a:p>
            <a:pPr>
              <a:spcAft>
                <a:spcPts val="200"/>
              </a:spcAft>
              <a:buClr>
                <a:srgbClr val="5AA345"/>
              </a:buClr>
              <a:tabLst>
                <a:tab pos="1614488" algn="l"/>
              </a:tabLst>
              <a:defRPr/>
            </a:pPr>
            <a:r>
              <a:rPr lang="ru-RU" sz="1600">
                <a:latin typeface="Arimo"/>
                <a:cs typeface="Arial"/>
              </a:rPr>
              <a:t>Своё Село</a:t>
            </a:r>
            <a:endParaRPr>
              <a:latin typeface="Arimo"/>
            </a:endParaRPr>
          </a:p>
          <a:p>
            <a:pPr>
              <a:spcAft>
                <a:spcPts val="200"/>
              </a:spcAft>
              <a:buClr>
                <a:srgbClr val="5AA345"/>
              </a:buClr>
              <a:tabLst>
                <a:tab pos="1614488" algn="l"/>
              </a:tabLst>
              <a:defRPr/>
            </a:pPr>
            <a:r>
              <a:rPr lang="ru-RU" sz="1600">
                <a:latin typeface="Arimo"/>
                <a:cs typeface="Arial"/>
              </a:rPr>
              <a:t>Всё своё</a:t>
            </a:r>
            <a:endParaRPr>
              <a:latin typeface="Arimo"/>
            </a:endParaRPr>
          </a:p>
          <a:p>
            <a:pPr marL="108000" indent="-108000">
              <a:spcAft>
                <a:spcPts val="200"/>
              </a:spcAft>
              <a:buClr>
                <a:srgbClr val="5AA345"/>
              </a:buClr>
              <a:buFont typeface="Arial"/>
              <a:buChar char="•"/>
              <a:tabLst>
                <a:tab pos="1614488" algn="l"/>
              </a:tabLst>
              <a:defRPr/>
            </a:pPr>
            <a:endParaRPr lang="ru-RU" sz="1600">
              <a:latin typeface="Arial"/>
              <a:cs typeface="Arial"/>
            </a:endParaRPr>
          </a:p>
          <a:p>
            <a:pPr marL="108000" indent="-108000">
              <a:spcAft>
                <a:spcPts val="200"/>
              </a:spcAft>
              <a:buClr>
                <a:srgbClr val="5AA345"/>
              </a:buClr>
              <a:buFont typeface="Arial"/>
              <a:buChar char="•"/>
              <a:tabLst>
                <a:tab pos="1614488" algn="l"/>
              </a:tabLst>
              <a:defRPr/>
            </a:pPr>
            <a:endParaRPr lang="ru-RU" sz="1600">
              <a:latin typeface="Arial"/>
              <a:cs typeface="Arial"/>
            </a:endParaRPr>
          </a:p>
          <a:p>
            <a:pPr marL="108000" indent="-108000">
              <a:spcAft>
                <a:spcPts val="200"/>
              </a:spcAft>
              <a:buClr>
                <a:srgbClr val="5AA345"/>
              </a:buClr>
              <a:buFont typeface="Arial"/>
              <a:buChar char="•"/>
              <a:tabLst>
                <a:tab pos="1614488" algn="l"/>
              </a:tabLst>
              <a:defRPr/>
            </a:pPr>
            <a:endParaRPr lang="ru-RU" sz="1600">
              <a:latin typeface="Arial"/>
              <a:cs typeface="Arial"/>
            </a:endParaRPr>
          </a:p>
          <a:p>
            <a:pPr marL="108000" indent="-108000">
              <a:spcAft>
                <a:spcPts val="200"/>
              </a:spcAft>
              <a:buClr>
                <a:srgbClr val="5AA345"/>
              </a:buClr>
              <a:buFont typeface="Arial"/>
              <a:buChar char="•"/>
              <a:tabLst>
                <a:tab pos="1614488" algn="l"/>
              </a:tabLst>
              <a:defRPr/>
            </a:pPr>
            <a:endParaRPr lang="ru-RU" sz="1600">
              <a:latin typeface="Arial"/>
              <a:cs typeface="Arial"/>
            </a:endParaRPr>
          </a:p>
          <a:p>
            <a:pPr marL="108000" indent="-108000">
              <a:spcAft>
                <a:spcPts val="200"/>
              </a:spcAft>
              <a:buClr>
                <a:srgbClr val="5AA345"/>
              </a:buClr>
              <a:buFont typeface="Arial"/>
              <a:buChar char="•"/>
              <a:tabLst>
                <a:tab pos="1614488" algn="l"/>
              </a:tabLst>
              <a:defRPr/>
            </a:pPr>
            <a:endParaRPr lang="ru-RU" sz="1600">
              <a:latin typeface="Arial"/>
              <a:cs typeface="Arial"/>
            </a:endParaRPr>
          </a:p>
          <a:p>
            <a:pPr marL="108000" indent="-108000">
              <a:spcAft>
                <a:spcPts val="200"/>
              </a:spcAft>
              <a:buClr>
                <a:srgbClr val="5AA345"/>
              </a:buClr>
              <a:buFont typeface="Arial"/>
              <a:buChar char="•"/>
              <a:tabLst>
                <a:tab pos="1614488" algn="l"/>
              </a:tabLst>
              <a:defRPr/>
            </a:pPr>
            <a:endParaRPr lang="ru-RU" sz="1600">
              <a:latin typeface="Arial"/>
              <a:cs typeface="Arial"/>
            </a:endParaRPr>
          </a:p>
        </p:txBody>
      </p:sp>
      <p:sp>
        <p:nvSpPr>
          <p:cNvPr id="94" name="Овал 93"/>
          <p:cNvSpPr/>
          <p:nvPr/>
        </p:nvSpPr>
        <p:spPr bwMode="auto">
          <a:xfrm>
            <a:off x="12248350" y="4393996"/>
            <a:ext cx="506789" cy="506789"/>
          </a:xfrm>
          <a:prstGeom prst="ellipse">
            <a:avLst/>
          </a:prstGeom>
          <a:solidFill>
            <a:srgbClr val="00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defRPr/>
            </a:pPr>
            <a:r>
              <a:rPr lang="en-US" sz="2400"/>
              <a:t>III</a:t>
            </a:r>
            <a:endParaRPr lang="ru-RU" sz="2400"/>
          </a:p>
        </p:txBody>
      </p:sp>
      <p:cxnSp>
        <p:nvCxnSpPr>
          <p:cNvPr id="96" name="Прямая соединительная линия 95"/>
          <p:cNvCxnSpPr>
            <a:cxnSpLocks/>
          </p:cNvCxnSpPr>
          <p:nvPr/>
        </p:nvCxnSpPr>
        <p:spPr bwMode="auto">
          <a:xfrm>
            <a:off x="5085556" y="7480299"/>
            <a:ext cx="1770437" cy="0"/>
          </a:xfrm>
          <a:prstGeom prst="line">
            <a:avLst/>
          </a:prstGeom>
          <a:ln w="19050">
            <a:solidFill>
              <a:srgbClr val="0066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Соединительная линия уступом 96"/>
          <p:cNvCxnSpPr>
            <a:cxnSpLocks/>
          </p:cNvCxnSpPr>
          <p:nvPr/>
        </p:nvCxnSpPr>
        <p:spPr bwMode="auto">
          <a:xfrm>
            <a:off x="3360500" y="4595089"/>
            <a:ext cx="6149418" cy="1338765"/>
          </a:xfrm>
          <a:prstGeom prst="bentConnector3">
            <a:avLst>
              <a:gd name="adj1" fmla="val 100185"/>
            </a:avLst>
          </a:prstGeom>
          <a:ln w="19050">
            <a:solidFill>
              <a:srgbClr val="0066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Соединительная линия уступом 98"/>
          <p:cNvCxnSpPr>
            <a:cxnSpLocks/>
          </p:cNvCxnSpPr>
          <p:nvPr/>
        </p:nvCxnSpPr>
        <p:spPr bwMode="auto">
          <a:xfrm rot="5400000">
            <a:off x="10601451" y="4918995"/>
            <a:ext cx="1752601" cy="1236413"/>
          </a:xfrm>
          <a:prstGeom prst="bentConnector3">
            <a:avLst>
              <a:gd name="adj1" fmla="val 198"/>
            </a:avLst>
          </a:prstGeom>
          <a:ln w="19050">
            <a:solidFill>
              <a:srgbClr val="0066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Google Shape;358;p30"/>
          <p:cNvSpPr txBox="1">
            <a:spLocks noGrp="1"/>
          </p:cNvSpPr>
          <p:nvPr>
            <p:ph type="sldNum" idx="4294967295"/>
          </p:nvPr>
        </p:nvSpPr>
        <p:spPr bwMode="auto">
          <a:xfrm>
            <a:off x="17842496" y="10071100"/>
            <a:ext cx="979697" cy="77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pPr>
            <a:fld id="{00000000-1234-1234-1234-123412341234}" type="slidenum">
              <a:rPr lang="ru-RU" sz="1350">
                <a:solidFill>
                  <a:schemeClr val="tx1"/>
                </a:solidFill>
                <a:latin typeface="Arimo"/>
                <a:ea typeface="Roboto Condensed"/>
                <a:cs typeface="Roboto Condensed"/>
              </a:rPr>
              <a:t/>
            </a:fld>
            <a:endParaRPr sz="1350">
              <a:solidFill>
                <a:schemeClr val="tx1"/>
              </a:solidFill>
              <a:latin typeface="Arimo"/>
              <a:ea typeface="Roboto Condensed"/>
              <a:cs typeface="Roboto Condensed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11">
            <a:biLevel thresh="75000"/>
          </a:blip>
          <a:stretch/>
        </p:blipFill>
        <p:spPr bwMode="auto">
          <a:xfrm>
            <a:off x="12942710" y="8567377"/>
            <a:ext cx="444864" cy="444864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 bwMode="auto">
          <a:xfrm>
            <a:off x="13646715" y="8523911"/>
            <a:ext cx="5078642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algn="l">
              <a:lnSpc>
                <a:spcPct val="100000"/>
              </a:lnSpc>
              <a:spcAft>
                <a:spcPts val="200"/>
              </a:spcAft>
              <a:buClr>
                <a:srgbClr val="5AA345"/>
              </a:buClr>
              <a:defRPr/>
            </a:pP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ПОДДЕРЖКА ФЕРМЕРОВ И</a:t>
            </a:r>
            <a:br>
              <a:rPr lang="ru-RU" sz="1800" b="0">
                <a:solidFill>
                  <a:schemeClr val="tx1"/>
                </a:solidFill>
                <a:latin typeface="Arimo"/>
                <a:cs typeface="Arial"/>
              </a:rPr>
            </a:br>
            <a:r>
              <a:rPr lang="ru-RU" sz="1800" b="0">
                <a:solidFill>
                  <a:schemeClr val="tx1"/>
                </a:solidFill>
                <a:latin typeface="Arimo"/>
                <a:cs typeface="Arial"/>
              </a:rPr>
              <a:t>ПРОДВИЖЕНИЕ ФЕРМЕРСКОЙ ПРОДУКЦИИ</a:t>
            </a:r>
            <a:endParaRPr>
              <a:latin typeface="Arimo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13646715" y="9137650"/>
            <a:ext cx="5612041" cy="789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200"/>
              </a:spcAft>
              <a:buClr>
                <a:srgbClr val="5AA345"/>
              </a:buClr>
              <a:defRPr/>
            </a:pPr>
            <a:r>
              <a:rPr lang="ru-RU" sz="1600">
                <a:latin typeface="Arimo"/>
                <a:cs typeface="Arial"/>
              </a:rPr>
              <a:t>Сервисы для ведения бизнеса</a:t>
            </a:r>
            <a:endParaRPr>
              <a:latin typeface="Arimo"/>
            </a:endParaRPr>
          </a:p>
          <a:p>
            <a:pPr>
              <a:spcAft>
                <a:spcPts val="200"/>
              </a:spcAft>
              <a:buClr>
                <a:srgbClr val="5AA345"/>
              </a:buClr>
              <a:defRPr/>
            </a:pPr>
            <a:r>
              <a:rPr lang="ru-RU" sz="1600">
                <a:latin typeface="Arimo"/>
                <a:cs typeface="Arial"/>
              </a:rPr>
              <a:t>Обучение фермеров (Проект «Школа фермера»)</a:t>
            </a:r>
            <a:endParaRPr>
              <a:latin typeface="Arimo"/>
            </a:endParaRPr>
          </a:p>
          <a:p>
            <a:pPr>
              <a:spcAft>
                <a:spcPts val="200"/>
              </a:spcAft>
              <a:buClr>
                <a:srgbClr val="5AA345"/>
              </a:buClr>
              <a:defRPr/>
            </a:pPr>
            <a:r>
              <a:rPr lang="ru-RU" sz="1600">
                <a:latin typeface="Arimo"/>
                <a:cs typeface="Arial"/>
              </a:rPr>
              <a:t>Проект «Вкусные Пятницы»</a:t>
            </a:r>
            <a:endParaRPr>
              <a:latin typeface="Arimo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17048956" y="389439"/>
            <a:ext cx="1452433" cy="79175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43260" y="1532453"/>
            <a:ext cx="539604" cy="83485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Заголовок 3"/>
          <p:cNvSpPr txBox="1"/>
          <p:nvPr/>
        </p:nvSpPr>
        <p:spPr bwMode="auto">
          <a:xfrm>
            <a:off x="1343499" y="636506"/>
            <a:ext cx="18704008" cy="77829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ts val="0"/>
              </a:spcBef>
              <a:buNone/>
              <a:defRPr sz="2700" b="1">
                <a:latin typeface="Arial"/>
                <a:cs typeface="Arial"/>
              </a:defRPr>
            </a:lvl1pPr>
          </a:lstStyle>
          <a:p>
            <a:pPr lvl="0" algn="l">
              <a:defRPr/>
            </a:pPr>
            <a:r>
              <a:rPr lang="ru-RU" sz="3600" spc="-226">
                <a:solidFill>
                  <a:schemeClr val="tx1"/>
                </a:solidFill>
                <a:latin typeface="Arimo"/>
                <a:cs typeface="Tahoma"/>
              </a:rPr>
              <a:t>ПОТРЕБНОСТИ НАШИХ КЛИЕНТОВ - ФИНАНСИРОВАНИЕ. </a:t>
            </a:r>
            <a:endParaRPr/>
          </a:p>
          <a:p>
            <a:pPr lvl="0" algn="l">
              <a:defRPr/>
            </a:pPr>
            <a:r>
              <a:rPr lang="ru-RU" sz="3600" spc="-226">
                <a:solidFill>
                  <a:schemeClr val="tx1"/>
                </a:solidFill>
                <a:latin typeface="Arimo"/>
                <a:cs typeface="Tahoma"/>
              </a:rPr>
              <a:t>ИНСТРУМЕНТЫ:</a:t>
            </a:r>
            <a:endParaRPr>
              <a:solidFill>
                <a:schemeClr val="tx1"/>
              </a:solidFill>
              <a:latin typeface="Arimo"/>
            </a:endParaRPr>
          </a:p>
          <a:p>
            <a:pPr lvl="0" algn="l">
              <a:defRPr/>
            </a:pPr>
            <a:endParaRPr lang="ru-RU" sz="3600" spc="-226">
              <a:solidFill>
                <a:srgbClr val="80BA27"/>
              </a:solidFill>
              <a:latin typeface="Tahoma"/>
              <a:cs typeface="Tahoma"/>
            </a:endParaRPr>
          </a:p>
        </p:txBody>
      </p:sp>
      <p:sp>
        <p:nvSpPr>
          <p:cNvPr id="21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27716" y="5022777"/>
            <a:ext cx="3906485" cy="57203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5AAD964-9EC9-48BA-A5B3-258317C8075C}" type="slidenum">
              <a:rPr lang="ru-RU" sz="1200"/>
              <a:t/>
            </a:fld>
            <a:endParaRPr lang="ru-RU" sz="1200"/>
          </a:p>
        </p:txBody>
      </p:sp>
      <p:grpSp>
        <p:nvGrpSpPr>
          <p:cNvPr id="9" name="Группа 8"/>
          <p:cNvGrpSpPr/>
          <p:nvPr/>
        </p:nvGrpSpPr>
        <p:grpSpPr bwMode="auto">
          <a:xfrm>
            <a:off x="1139243" y="4542830"/>
            <a:ext cx="17672057" cy="4418088"/>
            <a:chOff x="532615" y="5373209"/>
            <a:chExt cx="17672057" cy="4418088"/>
          </a:xfrm>
        </p:grpSpPr>
        <p:sp>
          <p:nvSpPr>
            <p:cNvPr id="10" name="Полилиния 9"/>
            <p:cNvSpPr/>
            <p:nvPr/>
          </p:nvSpPr>
          <p:spPr bwMode="auto">
            <a:xfrm>
              <a:off x="532615" y="5490272"/>
              <a:ext cx="5696767" cy="4301025"/>
            </a:xfrm>
            <a:custGeom>
              <a:avLst/>
              <a:gdLst>
                <a:gd name="connsiteX0" fmla="*/ 0 w 5696767"/>
                <a:gd name="connsiteY0" fmla="*/ 569677 h 6142544"/>
                <a:gd name="connsiteX1" fmla="*/ 569677 w 5696767"/>
                <a:gd name="connsiteY1" fmla="*/ 0 h 6142544"/>
                <a:gd name="connsiteX2" fmla="*/ 5127090 w 5696767"/>
                <a:gd name="connsiteY2" fmla="*/ 0 h 6142544"/>
                <a:gd name="connsiteX3" fmla="*/ 5696767 w 5696767"/>
                <a:gd name="connsiteY3" fmla="*/ 569677 h 6142544"/>
                <a:gd name="connsiteX4" fmla="*/ 5696767 w 5696767"/>
                <a:gd name="connsiteY4" fmla="*/ 5572867 h 6142544"/>
                <a:gd name="connsiteX5" fmla="*/ 5127090 w 5696767"/>
                <a:gd name="connsiteY5" fmla="*/ 6142544 h 6142544"/>
                <a:gd name="connsiteX6" fmla="*/ 569677 w 5696767"/>
                <a:gd name="connsiteY6" fmla="*/ 6142544 h 6142544"/>
                <a:gd name="connsiteX7" fmla="*/ 0 w 5696767"/>
                <a:gd name="connsiteY7" fmla="*/ 5572867 h 6142544"/>
                <a:gd name="connsiteX8" fmla="*/ 0 w 5696767"/>
                <a:gd name="connsiteY8" fmla="*/ 569677 h 614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96767" h="6142544" fill="norm" stroke="1" extrusionOk="0">
                  <a:moveTo>
                    <a:pt x="0" y="569677"/>
                  </a:moveTo>
                  <a:cubicBezTo>
                    <a:pt x="0" y="255053"/>
                    <a:pt x="255053" y="0"/>
                    <a:pt x="569677" y="0"/>
                  </a:cubicBezTo>
                  <a:lnTo>
                    <a:pt x="5127090" y="0"/>
                  </a:lnTo>
                  <a:cubicBezTo>
                    <a:pt x="5441714" y="0"/>
                    <a:pt x="5696767" y="255053"/>
                    <a:pt x="5696767" y="569677"/>
                  </a:cubicBezTo>
                  <a:lnTo>
                    <a:pt x="5696767" y="5572867"/>
                  </a:lnTo>
                  <a:cubicBezTo>
                    <a:pt x="5696767" y="5887491"/>
                    <a:pt x="5441714" y="6142544"/>
                    <a:pt x="5127090" y="6142544"/>
                  </a:cubicBezTo>
                  <a:lnTo>
                    <a:pt x="569677" y="6142544"/>
                  </a:lnTo>
                  <a:cubicBezTo>
                    <a:pt x="255053" y="6142544"/>
                    <a:pt x="0" y="5887491"/>
                    <a:pt x="0" y="5572867"/>
                  </a:cubicBezTo>
                  <a:lnTo>
                    <a:pt x="0" y="569677"/>
                  </a:lnTo>
                  <a:close/>
                </a:path>
              </a:pathLst>
            </a:custGeom>
            <a:ln w="1270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4353121" numCol="1" spcCol="1270" anchor="ctr" anchorCtr="0">
              <a:noAutofit/>
            </a:bodyPr>
            <a:lstStyle/>
            <a:p>
              <a:pPr lvl="0" algn="ctr" defTabSz="6223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lvl="0" algn="ctr" defTabSz="6223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lvl="0" algn="ctr" defTabSz="6223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lvl="0" algn="ctr" defTabSz="6223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lvl="0" algn="ctr" defTabSz="6223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" b="1">
                  <a:latin typeface="Arial"/>
                  <a:cs typeface="Arial"/>
                </a:rPr>
                <a:t> </a:t>
              </a:r>
              <a:endParaRPr/>
            </a:p>
            <a:p>
              <a:pPr lvl="0" algn="ctr" defTabSz="6223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" b="1">
                  <a:latin typeface="Arimo"/>
                  <a:cs typeface="Arial"/>
                </a:rPr>
                <a:t>Экспресс кредитование</a:t>
              </a:r>
              <a:endParaRPr>
                <a:latin typeface="Arimo"/>
              </a:endParaRPr>
            </a:p>
            <a:p>
              <a:pPr lvl="0" algn="ctr" defTabSz="622300">
                <a:lnSpc>
                  <a:spcPct val="100000"/>
                </a:lnSpc>
                <a:spcBef>
                  <a:spcPts val="0"/>
                </a:spcBef>
                <a:spcAft>
                  <a:spcPts val="200"/>
                </a:spcAft>
                <a:defRPr/>
              </a:pPr>
              <a:r>
                <a:rPr lang="ru-RU" sz="1500" b="1">
                  <a:latin typeface="Arimo"/>
                  <a:cs typeface="Arial"/>
                </a:rPr>
                <a:t>для качественных Заемщиков Банка </a:t>
              </a:r>
              <a:endParaRPr/>
            </a:p>
            <a:p>
              <a:pPr lvl="0" algn="ctr" defTabSz="622300">
                <a:lnSpc>
                  <a:spcPct val="100000"/>
                </a:lnSpc>
                <a:spcBef>
                  <a:spcPts val="0"/>
                </a:spcBef>
                <a:spcAft>
                  <a:spcPts val="200"/>
                </a:spcAft>
                <a:defRPr/>
              </a:pPr>
              <a:r>
                <a:rPr lang="ru-RU" sz="1500" b="1">
                  <a:latin typeface="Arimo"/>
                  <a:cs typeface="Arial"/>
                </a:rPr>
                <a:t>с положительной кредитной историей </a:t>
              </a:r>
              <a:endParaRPr/>
            </a:p>
            <a:p>
              <a:pPr lvl="0" algn="ctr" defTabSz="622300">
                <a:lnSpc>
                  <a:spcPct val="100000"/>
                </a:lnSpc>
                <a:spcBef>
                  <a:spcPts val="0"/>
                </a:spcBef>
                <a:spcAft>
                  <a:spcPts val="200"/>
                </a:spcAft>
                <a:defRPr/>
              </a:pPr>
              <a:r>
                <a:rPr lang="ru-RU" sz="1500" b="1">
                  <a:latin typeface="Arimo"/>
                  <a:cs typeface="Arial"/>
                </a:rPr>
                <a:t>и РКО более 12 месяцев</a:t>
              </a:r>
              <a:endParaRPr>
                <a:latin typeface="Arimo"/>
              </a:endParaRPr>
            </a:p>
          </p:txBody>
        </p:sp>
        <p:sp>
          <p:nvSpPr>
            <p:cNvPr id="11" name="Полилиния 10"/>
            <p:cNvSpPr/>
            <p:nvPr/>
          </p:nvSpPr>
          <p:spPr bwMode="auto">
            <a:xfrm>
              <a:off x="681007" y="6668609"/>
              <a:ext cx="5399981" cy="3021489"/>
            </a:xfrm>
            <a:custGeom>
              <a:avLst/>
              <a:gdLst>
                <a:gd name="connsiteX0" fmla="*/ 0 w 5399981"/>
                <a:gd name="connsiteY0" fmla="*/ 398980 h 3989799"/>
                <a:gd name="connsiteX1" fmla="*/ 398980 w 5399981"/>
                <a:gd name="connsiteY1" fmla="*/ 0 h 3989799"/>
                <a:gd name="connsiteX2" fmla="*/ 5001001 w 5399981"/>
                <a:gd name="connsiteY2" fmla="*/ 0 h 3989799"/>
                <a:gd name="connsiteX3" fmla="*/ 5399981 w 5399981"/>
                <a:gd name="connsiteY3" fmla="*/ 398980 h 3989799"/>
                <a:gd name="connsiteX4" fmla="*/ 5399981 w 5399981"/>
                <a:gd name="connsiteY4" fmla="*/ 3590819 h 3989799"/>
                <a:gd name="connsiteX5" fmla="*/ 5001001 w 5399981"/>
                <a:gd name="connsiteY5" fmla="*/ 3989799 h 3989799"/>
                <a:gd name="connsiteX6" fmla="*/ 398980 w 5399981"/>
                <a:gd name="connsiteY6" fmla="*/ 3989799 h 3989799"/>
                <a:gd name="connsiteX7" fmla="*/ 0 w 5399981"/>
                <a:gd name="connsiteY7" fmla="*/ 3590819 h 3989799"/>
                <a:gd name="connsiteX8" fmla="*/ 0 w 5399981"/>
                <a:gd name="connsiteY8" fmla="*/ 398980 h 398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981" h="3989799" fill="norm" stroke="1" extrusionOk="0">
                  <a:moveTo>
                    <a:pt x="0" y="398980"/>
                  </a:moveTo>
                  <a:cubicBezTo>
                    <a:pt x="0" y="178629"/>
                    <a:pt x="178629" y="0"/>
                    <a:pt x="398980" y="0"/>
                  </a:cubicBezTo>
                  <a:lnTo>
                    <a:pt x="5001001" y="0"/>
                  </a:lnTo>
                  <a:cubicBezTo>
                    <a:pt x="5221352" y="0"/>
                    <a:pt x="5399981" y="178629"/>
                    <a:pt x="5399981" y="398980"/>
                  </a:cubicBezTo>
                  <a:lnTo>
                    <a:pt x="5399981" y="3590819"/>
                  </a:lnTo>
                  <a:cubicBezTo>
                    <a:pt x="5399981" y="3811170"/>
                    <a:pt x="5221352" y="3989799"/>
                    <a:pt x="5001001" y="3989799"/>
                  </a:cubicBezTo>
                  <a:lnTo>
                    <a:pt x="398980" y="3989799"/>
                  </a:lnTo>
                  <a:cubicBezTo>
                    <a:pt x="178629" y="3989799"/>
                    <a:pt x="0" y="3811170"/>
                    <a:pt x="0" y="3590819"/>
                  </a:cubicBezTo>
                  <a:lnTo>
                    <a:pt x="0" y="39898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337" tIns="139717" rIns="147337" bIns="139717" numCol="1" spcCol="1270" anchor="ctr" anchorCtr="0">
              <a:noAutofit/>
            </a:bodyPr>
            <a:lstStyle/>
            <a:p>
              <a:pPr marL="0" marR="0" lvl="0" indent="0" algn="just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400" b="0">
                <a:solidFill>
                  <a:schemeClr val="tx1"/>
                </a:solidFill>
                <a:latin typeface="Arial"/>
                <a:cs typeface="Arial"/>
              </a:endParaRPr>
            </a:p>
            <a:p>
              <a:pPr marL="0" marR="0" lvl="0" indent="0" algn="just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1400" b="0">
                  <a:solidFill>
                    <a:schemeClr val="tx1"/>
                  </a:solidFill>
                  <a:latin typeface="Arimo"/>
                  <a:cs typeface="Arial"/>
                </a:rPr>
                <a:t>Сумма </a:t>
              </a:r>
              <a:r>
                <a:rPr lang="ru-RU" sz="1400" b="0">
                  <a:solidFill>
                    <a:schemeClr val="tx1"/>
                  </a:solidFill>
                  <a:latin typeface="Arimo"/>
                  <a:cs typeface="Arial"/>
                </a:rPr>
                <a:t>- </a:t>
              </a:r>
              <a:r>
                <a:rPr lang="ru-RU" sz="1400" i="1">
                  <a:solidFill>
                    <a:schemeClr val="tx1"/>
                  </a:solidFill>
                  <a:latin typeface="Arimo"/>
                  <a:cs typeface="Arial"/>
                </a:rPr>
                <a:t>до 5 млн. рублей</a:t>
              </a:r>
              <a:endParaRPr>
                <a:latin typeface="Arimo"/>
              </a:endParaRPr>
            </a:p>
            <a:p>
              <a:pPr lvl="0" algn="just" defTabSz="444500">
                <a:spcBef>
                  <a:spcPts val="0"/>
                </a:spcBef>
                <a:defRPr/>
              </a:pPr>
              <a:r>
                <a:rPr lang="ru-RU" sz="1400" b="0">
                  <a:solidFill>
                    <a:schemeClr val="tx1"/>
                  </a:solidFill>
                  <a:latin typeface="Arimo"/>
                  <a:cs typeface="Arial"/>
                </a:rPr>
                <a:t>Срок кредитования до 12 месяцев</a:t>
              </a:r>
              <a:endParaRPr>
                <a:latin typeface="Arimo"/>
              </a:endParaRPr>
            </a:p>
            <a:p>
              <a:pPr lvl="0" algn="just" defTabSz="444500">
                <a:spcBef>
                  <a:spcPts val="0"/>
                </a:spcBef>
                <a:defRPr/>
              </a:pPr>
              <a:r>
                <a:rPr lang="ru-RU" sz="1400" b="0">
                  <a:solidFill>
                    <a:schemeClr val="tx1"/>
                  </a:solidFill>
                  <a:latin typeface="Arimo"/>
                  <a:cs typeface="Arial"/>
                </a:rPr>
                <a:t>Цель  - пополнение оборотных средств</a:t>
              </a:r>
              <a:endParaRPr>
                <a:latin typeface="Arimo"/>
              </a:endParaRPr>
            </a:p>
            <a:p>
              <a:pPr lvl="0" algn="just" defTabSz="444500">
                <a:spcBef>
                  <a:spcPts val="0"/>
                </a:spcBef>
                <a:defRPr/>
              </a:pPr>
              <a:r>
                <a:rPr lang="ru-RU" sz="1400" b="0">
                  <a:solidFill>
                    <a:schemeClr val="tx1"/>
                  </a:solidFill>
                  <a:latin typeface="Arimo"/>
                  <a:cs typeface="Arial"/>
                </a:rPr>
                <a:t>Без залога, только поручительство</a:t>
              </a:r>
              <a:endParaRPr>
                <a:latin typeface="Arimo"/>
              </a:endParaRPr>
            </a:p>
            <a:p>
              <a:pPr lvl="0" algn="just" defTabSz="444500">
                <a:spcBef>
                  <a:spcPts val="0"/>
                </a:spcBef>
                <a:defRPr/>
              </a:pPr>
              <a:endParaRPr lang="ru-RU" sz="1400" b="0">
                <a:solidFill>
                  <a:schemeClr val="tx1"/>
                </a:solidFill>
                <a:latin typeface="Arimo"/>
                <a:cs typeface="Arial"/>
              </a:endParaRPr>
            </a:p>
            <a:p>
              <a:pPr lvl="0" algn="just" defTabSz="444500">
                <a:spcBef>
                  <a:spcPts val="0"/>
                </a:spcBef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Пакет документов:</a:t>
              </a:r>
              <a:endParaRPr>
                <a:latin typeface="Arimo"/>
              </a:endParaRPr>
            </a:p>
            <a:p>
              <a:pPr marL="0" marR="0" lvl="0" indent="0" algn="just" defTabSz="4445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Достаточно анкеты-заявки</a:t>
              </a:r>
              <a:endParaRPr>
                <a:latin typeface="Arimo"/>
              </a:endParaRPr>
            </a:p>
            <a:p>
              <a:pPr lvl="0" algn="just" defTabSz="444500">
                <a:spcBef>
                  <a:spcPts val="0"/>
                </a:spcBef>
                <a:defRPr/>
              </a:pPr>
              <a:endParaRPr lang="ru-RU" sz="1200">
                <a:solidFill>
                  <a:schemeClr val="tx1"/>
                </a:solidFill>
                <a:latin typeface="Arimo"/>
                <a:cs typeface="Arial"/>
              </a:endParaRPr>
            </a:p>
            <a:p>
              <a:pPr lvl="0" algn="just" defTabSz="444500">
                <a:spcBef>
                  <a:spcPts val="0"/>
                </a:spcBef>
                <a:defRPr/>
              </a:pPr>
              <a:endParaRPr lang="ru-RU" sz="1200">
                <a:solidFill>
                  <a:schemeClr val="tx1"/>
                </a:solidFill>
                <a:latin typeface="Arimo"/>
                <a:cs typeface="Arial"/>
              </a:endParaRPr>
            </a:p>
            <a:p>
              <a:pPr lvl="0" algn="just" defTabSz="444500">
                <a:spcBef>
                  <a:spcPts val="0"/>
                </a:spcBef>
                <a:defRPr/>
              </a:pPr>
              <a:endParaRPr lang="ru-RU" sz="1200">
                <a:solidFill>
                  <a:schemeClr val="tx1"/>
                </a:solidFill>
                <a:latin typeface="Arimo"/>
                <a:cs typeface="Arial"/>
              </a:endParaRPr>
            </a:p>
            <a:p>
              <a:pPr lvl="0" algn="just" defTabSz="444500">
                <a:spcBef>
                  <a:spcPts val="0"/>
                </a:spcBef>
                <a:defRPr/>
              </a:pPr>
              <a:r>
                <a:rPr lang="ru-RU" sz="1500">
                  <a:solidFill>
                    <a:schemeClr val="tx1"/>
                  </a:solidFill>
                  <a:latin typeface="Arimo"/>
                  <a:cs typeface="Arial"/>
                </a:rPr>
                <a:t>Срок принятия решения – 1 рабочий день</a:t>
              </a:r>
              <a:endParaRPr/>
            </a:p>
          </p:txBody>
        </p:sp>
        <p:sp>
          <p:nvSpPr>
            <p:cNvPr id="12" name="Полилиния 11"/>
            <p:cNvSpPr/>
            <p:nvPr/>
          </p:nvSpPr>
          <p:spPr bwMode="auto">
            <a:xfrm>
              <a:off x="6484199" y="5499755"/>
              <a:ext cx="5825726" cy="4291541"/>
            </a:xfrm>
            <a:custGeom>
              <a:avLst/>
              <a:gdLst>
                <a:gd name="connsiteX0" fmla="*/ 0 w 5825726"/>
                <a:gd name="connsiteY0" fmla="*/ 582573 h 6142544"/>
                <a:gd name="connsiteX1" fmla="*/ 582573 w 5825726"/>
                <a:gd name="connsiteY1" fmla="*/ 0 h 6142544"/>
                <a:gd name="connsiteX2" fmla="*/ 5243153 w 5825726"/>
                <a:gd name="connsiteY2" fmla="*/ 0 h 6142544"/>
                <a:gd name="connsiteX3" fmla="*/ 5825726 w 5825726"/>
                <a:gd name="connsiteY3" fmla="*/ 582573 h 6142544"/>
                <a:gd name="connsiteX4" fmla="*/ 5825726 w 5825726"/>
                <a:gd name="connsiteY4" fmla="*/ 5559971 h 6142544"/>
                <a:gd name="connsiteX5" fmla="*/ 5243153 w 5825726"/>
                <a:gd name="connsiteY5" fmla="*/ 6142544 h 6142544"/>
                <a:gd name="connsiteX6" fmla="*/ 582573 w 5825726"/>
                <a:gd name="connsiteY6" fmla="*/ 6142544 h 6142544"/>
                <a:gd name="connsiteX7" fmla="*/ 0 w 5825726"/>
                <a:gd name="connsiteY7" fmla="*/ 5559971 h 6142544"/>
                <a:gd name="connsiteX8" fmla="*/ 0 w 5825726"/>
                <a:gd name="connsiteY8" fmla="*/ 582573 h 614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25726" h="6142544" fill="norm" stroke="1" extrusionOk="0">
                  <a:moveTo>
                    <a:pt x="0" y="582573"/>
                  </a:moveTo>
                  <a:cubicBezTo>
                    <a:pt x="0" y="260827"/>
                    <a:pt x="260827" y="0"/>
                    <a:pt x="582573" y="0"/>
                  </a:cubicBezTo>
                  <a:lnTo>
                    <a:pt x="5243153" y="0"/>
                  </a:lnTo>
                  <a:cubicBezTo>
                    <a:pt x="5564899" y="0"/>
                    <a:pt x="5825726" y="260827"/>
                    <a:pt x="5825726" y="582573"/>
                  </a:cubicBezTo>
                  <a:lnTo>
                    <a:pt x="5825726" y="5559971"/>
                  </a:lnTo>
                  <a:cubicBezTo>
                    <a:pt x="5825726" y="5881717"/>
                    <a:pt x="5564899" y="6142544"/>
                    <a:pt x="5243153" y="6142544"/>
                  </a:cubicBezTo>
                  <a:lnTo>
                    <a:pt x="582573" y="6142544"/>
                  </a:lnTo>
                  <a:cubicBezTo>
                    <a:pt x="260827" y="6142544"/>
                    <a:pt x="0" y="5881717"/>
                    <a:pt x="0" y="5559971"/>
                  </a:cubicBezTo>
                  <a:lnTo>
                    <a:pt x="0" y="582573"/>
                  </a:lnTo>
                  <a:close/>
                </a:path>
              </a:pathLst>
            </a:custGeom>
            <a:ln w="12700">
              <a:solidFill>
                <a:srgbClr val="FFC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4353121" numCol="1" spcCol="1270" anchor="ctr" anchorCtr="0">
              <a:noAutofit/>
            </a:bodyPr>
            <a:lstStyle/>
            <a:p>
              <a:pPr marL="0" marR="0" lvl="0" indent="0" algn="ctr" defTabSz="9144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marL="0" marR="0" lvl="0" indent="0" algn="ctr" defTabSz="9144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marL="0" marR="0" lvl="0" indent="0" algn="ctr" defTabSz="9144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marL="0" marR="0" lvl="0" indent="0" algn="ctr" defTabSz="9144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marL="0" marR="0" lvl="0" indent="0" algn="ctr" defTabSz="9144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1500" b="1">
                  <a:latin typeface="Arimo"/>
                  <a:cs typeface="Arial"/>
                </a:rPr>
                <a:t>Упрощенный процесс кредитования для </a:t>
              </a:r>
              <a:endParaRPr>
                <a:latin typeface="Arimo"/>
              </a:endParaRPr>
            </a:p>
            <a:p>
              <a:pPr marL="0" marR="0" lvl="0" indent="0" algn="ctr" defTabSz="9144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1500" b="1">
                  <a:latin typeface="Arimo"/>
                  <a:cs typeface="Arial"/>
                </a:rPr>
                <a:t>ООО, КФХ, ИП/ИП-глав КФХ </a:t>
              </a:r>
              <a:endParaRPr>
                <a:latin typeface="Arimo"/>
              </a:endParaRP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500" b="1">
                <a:latin typeface="Arial"/>
                <a:cs typeface="Arial"/>
              </a:endParaRPr>
            </a:p>
          </p:txBody>
        </p:sp>
        <p:sp>
          <p:nvSpPr>
            <p:cNvPr id="13" name="Полилиния 12"/>
            <p:cNvSpPr/>
            <p:nvPr/>
          </p:nvSpPr>
          <p:spPr bwMode="auto">
            <a:xfrm>
              <a:off x="6581590" y="6247514"/>
              <a:ext cx="5590566" cy="3392895"/>
            </a:xfrm>
            <a:custGeom>
              <a:avLst/>
              <a:gdLst>
                <a:gd name="connsiteX0" fmla="*/ 0 w 5370219"/>
                <a:gd name="connsiteY0" fmla="*/ 399003 h 3990034"/>
                <a:gd name="connsiteX1" fmla="*/ 399003 w 5370219"/>
                <a:gd name="connsiteY1" fmla="*/ 0 h 3990034"/>
                <a:gd name="connsiteX2" fmla="*/ 4971216 w 5370219"/>
                <a:gd name="connsiteY2" fmla="*/ 0 h 3990034"/>
                <a:gd name="connsiteX3" fmla="*/ 5370219 w 5370219"/>
                <a:gd name="connsiteY3" fmla="*/ 399003 h 3990034"/>
                <a:gd name="connsiteX4" fmla="*/ 5370219 w 5370219"/>
                <a:gd name="connsiteY4" fmla="*/ 3591031 h 3990034"/>
                <a:gd name="connsiteX5" fmla="*/ 4971216 w 5370219"/>
                <a:gd name="connsiteY5" fmla="*/ 3990034 h 3990034"/>
                <a:gd name="connsiteX6" fmla="*/ 399003 w 5370219"/>
                <a:gd name="connsiteY6" fmla="*/ 3990034 h 3990034"/>
                <a:gd name="connsiteX7" fmla="*/ 0 w 5370219"/>
                <a:gd name="connsiteY7" fmla="*/ 3591031 h 3990034"/>
                <a:gd name="connsiteX8" fmla="*/ 0 w 5370219"/>
                <a:gd name="connsiteY8" fmla="*/ 399003 h 39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70219" h="3990034" fill="norm" stroke="1" extrusionOk="0">
                  <a:moveTo>
                    <a:pt x="0" y="399003"/>
                  </a:moveTo>
                  <a:cubicBezTo>
                    <a:pt x="0" y="178640"/>
                    <a:pt x="178640" y="0"/>
                    <a:pt x="399003" y="0"/>
                  </a:cubicBezTo>
                  <a:lnTo>
                    <a:pt x="4971216" y="0"/>
                  </a:lnTo>
                  <a:cubicBezTo>
                    <a:pt x="5191579" y="0"/>
                    <a:pt x="5370219" y="178640"/>
                    <a:pt x="5370219" y="399003"/>
                  </a:cubicBezTo>
                  <a:lnTo>
                    <a:pt x="5370219" y="3591031"/>
                  </a:lnTo>
                  <a:cubicBezTo>
                    <a:pt x="5370219" y="3811394"/>
                    <a:pt x="5191579" y="3990034"/>
                    <a:pt x="4971216" y="3990034"/>
                  </a:cubicBezTo>
                  <a:lnTo>
                    <a:pt x="399003" y="3990034"/>
                  </a:lnTo>
                  <a:cubicBezTo>
                    <a:pt x="178640" y="3990034"/>
                    <a:pt x="0" y="3811394"/>
                    <a:pt x="0" y="3591031"/>
                  </a:cubicBezTo>
                  <a:lnTo>
                    <a:pt x="0" y="399003"/>
                  </a:ln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344" tIns="139724" rIns="147344" bIns="139724" numCol="1" spcCol="1270" anchor="ctr" anchorCtr="0">
              <a:noAutofit/>
            </a:bodyPr>
            <a:lstStyle/>
            <a:p>
              <a:pPr marL="0" marR="0" lvl="0" indent="0" algn="just" defTabSz="40005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1400" b="0">
                  <a:solidFill>
                    <a:schemeClr val="tx1"/>
                  </a:solidFill>
                  <a:latin typeface="Arimo"/>
                  <a:cs typeface="Arial"/>
                </a:rPr>
                <a:t>Сумма </a:t>
              </a:r>
              <a:r>
                <a:rPr lang="ru-RU" sz="1400" b="0">
                  <a:solidFill>
                    <a:schemeClr val="tx1"/>
                  </a:solidFill>
                  <a:latin typeface="Arimo"/>
                  <a:cs typeface="Arial"/>
                </a:rPr>
                <a:t>– </a:t>
              </a:r>
              <a:r>
                <a:rPr lang="ru-RU" sz="1400" i="1">
                  <a:solidFill>
                    <a:schemeClr val="tx1"/>
                  </a:solidFill>
                  <a:latin typeface="Arimo"/>
                  <a:cs typeface="Arial"/>
                </a:rPr>
                <a:t>до 20 млн. рублей </a:t>
              </a:r>
              <a:endParaRPr>
                <a:latin typeface="Arimo"/>
              </a:endParaRPr>
            </a:p>
            <a:p>
              <a:pPr algn="just" defTabSz="400050">
                <a:spcBef>
                  <a:spcPts val="0"/>
                </a:spcBef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Цель: </a:t>
              </a:r>
              <a:endParaRPr>
                <a:latin typeface="Arimo"/>
              </a:endParaRPr>
            </a:p>
            <a:p>
              <a:pPr algn="just" defTabSz="400050">
                <a:spcBef>
                  <a:spcPts val="0"/>
                </a:spcBef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- Пополнение оборотных средств, включая проведение сезонно-полевых работ на срок до 12 мес.</a:t>
              </a:r>
              <a:endParaRPr/>
            </a:p>
            <a:p>
              <a:pPr algn="just" defTabSz="400050">
                <a:spcBef>
                  <a:spcPts val="0"/>
                </a:spcBef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- Приобретение техники/оборудования, в </a:t>
              </a: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т.ч</a:t>
              </a: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. б/у,  с/х животных, земельного участка с/х назначения на срок до 84 мес.</a:t>
              </a:r>
              <a:endParaRPr/>
            </a:p>
            <a:p>
              <a:pPr lvl="0" algn="l" defTabSz="40005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>
                <a:solidFill>
                  <a:schemeClr val="tx1"/>
                </a:solidFill>
                <a:latin typeface="Arimo"/>
                <a:cs typeface="Arial"/>
              </a:endParaRPr>
            </a:p>
            <a:p>
              <a:pPr lvl="0" algn="l" defTabSz="40005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Пакет документов (3 документа):</a:t>
              </a:r>
              <a:endParaRPr>
                <a:latin typeface="Arimo"/>
              </a:endParaRPr>
            </a:p>
            <a:p>
              <a:pPr lvl="0" algn="l" defTabSz="40005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- Декларация</a:t>
              </a:r>
              <a:endParaRPr>
                <a:latin typeface="Arimo"/>
              </a:endParaRPr>
            </a:p>
            <a:p>
              <a:pPr lvl="0" algn="l" defTabSz="40005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- Паспорт</a:t>
              </a:r>
              <a:r>
                <a:rPr lang="en-US" sz="1400">
                  <a:solidFill>
                    <a:schemeClr val="tx1"/>
                  </a:solidFill>
                  <a:latin typeface="Arimo"/>
                  <a:cs typeface="Arial"/>
                </a:rPr>
                <a:t>/</a:t>
              </a: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учредительные документы</a:t>
              </a:r>
              <a:endParaRPr>
                <a:latin typeface="Arimo"/>
              </a:endParaRPr>
            </a:p>
            <a:p>
              <a:pPr lvl="0" algn="l" defTabSz="40005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- Анкета заявка</a:t>
              </a:r>
              <a:endParaRPr>
                <a:latin typeface="Arimo"/>
              </a:endParaRPr>
            </a:p>
            <a:p>
              <a:pPr lvl="0" algn="l" defTabSz="400050">
                <a:spcBef>
                  <a:spcPts val="0"/>
                </a:spcBef>
                <a:defRPr/>
              </a:pPr>
              <a:endParaRPr lang="ru-RU" sz="1400">
                <a:solidFill>
                  <a:schemeClr val="tx1"/>
                </a:solidFill>
                <a:latin typeface="Arimo"/>
                <a:cs typeface="Arial"/>
              </a:endParaRPr>
            </a:p>
            <a:p>
              <a:pPr lvl="0" algn="just" defTabSz="400050">
                <a:spcBef>
                  <a:spcPts val="0"/>
                </a:spcBef>
                <a:defRPr/>
              </a:pPr>
              <a:r>
                <a:rPr lang="ru-RU" sz="1500">
                  <a:solidFill>
                    <a:schemeClr val="tx1"/>
                  </a:solidFill>
                  <a:latin typeface="Arimo"/>
                  <a:cs typeface="Arial"/>
                </a:rPr>
                <a:t>Срок принятия решения – до 5 рабочих дней</a:t>
              </a:r>
              <a:endParaRPr/>
            </a:p>
          </p:txBody>
        </p:sp>
        <p:sp>
          <p:nvSpPr>
            <p:cNvPr id="14" name="Полилиния 13"/>
            <p:cNvSpPr/>
            <p:nvPr/>
          </p:nvSpPr>
          <p:spPr bwMode="auto">
            <a:xfrm>
              <a:off x="12526452" y="5373209"/>
              <a:ext cx="5678220" cy="4418088"/>
            </a:xfrm>
            <a:custGeom>
              <a:avLst/>
              <a:gdLst>
                <a:gd name="connsiteX0" fmla="*/ 0 w 5678220"/>
                <a:gd name="connsiteY0" fmla="*/ 567822 h 6142544"/>
                <a:gd name="connsiteX1" fmla="*/ 567822 w 5678220"/>
                <a:gd name="connsiteY1" fmla="*/ 0 h 6142544"/>
                <a:gd name="connsiteX2" fmla="*/ 5110398 w 5678220"/>
                <a:gd name="connsiteY2" fmla="*/ 0 h 6142544"/>
                <a:gd name="connsiteX3" fmla="*/ 5678220 w 5678220"/>
                <a:gd name="connsiteY3" fmla="*/ 567822 h 6142544"/>
                <a:gd name="connsiteX4" fmla="*/ 5678220 w 5678220"/>
                <a:gd name="connsiteY4" fmla="*/ 5574722 h 6142544"/>
                <a:gd name="connsiteX5" fmla="*/ 5110398 w 5678220"/>
                <a:gd name="connsiteY5" fmla="*/ 6142544 h 6142544"/>
                <a:gd name="connsiteX6" fmla="*/ 567822 w 5678220"/>
                <a:gd name="connsiteY6" fmla="*/ 6142544 h 6142544"/>
                <a:gd name="connsiteX7" fmla="*/ 0 w 5678220"/>
                <a:gd name="connsiteY7" fmla="*/ 5574722 h 6142544"/>
                <a:gd name="connsiteX8" fmla="*/ 0 w 5678220"/>
                <a:gd name="connsiteY8" fmla="*/ 567822 h 614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78220" h="6142544" fill="norm" stroke="1" extrusionOk="0">
                  <a:moveTo>
                    <a:pt x="0" y="567822"/>
                  </a:moveTo>
                  <a:cubicBezTo>
                    <a:pt x="0" y="254223"/>
                    <a:pt x="254223" y="0"/>
                    <a:pt x="567822" y="0"/>
                  </a:cubicBezTo>
                  <a:lnTo>
                    <a:pt x="5110398" y="0"/>
                  </a:lnTo>
                  <a:cubicBezTo>
                    <a:pt x="5423997" y="0"/>
                    <a:pt x="5678220" y="254223"/>
                    <a:pt x="5678220" y="567822"/>
                  </a:cubicBezTo>
                  <a:lnTo>
                    <a:pt x="5678220" y="5574722"/>
                  </a:lnTo>
                  <a:cubicBezTo>
                    <a:pt x="5678220" y="5888321"/>
                    <a:pt x="5423997" y="6142544"/>
                    <a:pt x="5110398" y="6142544"/>
                  </a:cubicBezTo>
                  <a:lnTo>
                    <a:pt x="567822" y="6142544"/>
                  </a:lnTo>
                  <a:cubicBezTo>
                    <a:pt x="254223" y="6142544"/>
                    <a:pt x="0" y="5888321"/>
                    <a:pt x="0" y="5574722"/>
                  </a:cubicBezTo>
                  <a:lnTo>
                    <a:pt x="0" y="567822"/>
                  </a:lnTo>
                  <a:close/>
                </a:path>
              </a:pathLst>
            </a:custGeom>
            <a:noFill/>
            <a:ln w="12700">
              <a:solidFill>
                <a:srgbClr val="19502E"/>
              </a:solidFill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435312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lvl="0" algn="ctr" defTabSz="6223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lvl="0" algn="ctr" defTabSz="6223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lvl="0" algn="ctr" defTabSz="6223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>
                <a:latin typeface="Arial"/>
                <a:cs typeface="Arial"/>
              </a:endParaRPr>
            </a:p>
            <a:p>
              <a:pPr lvl="0" algn="ctr" defTabSz="6223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>
                  <a:latin typeface="Arimo"/>
                  <a:cs typeface="Arial"/>
                </a:rPr>
                <a:t>Стандартный процесс кредитования для ЮЛ,КФХ</a:t>
              </a:r>
              <a:endParaRPr lang="en-US" sz="1400" b="1">
                <a:latin typeface="Arimo"/>
                <a:cs typeface="Arial"/>
              </a:endParaRPr>
            </a:p>
            <a:p>
              <a:pPr lvl="0" algn="ctr" defTabSz="6223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b="1">
                <a:latin typeface="Arial"/>
                <a:cs typeface="Arial"/>
              </a:endParaRPr>
            </a:p>
            <a:p>
              <a:pPr lvl="0" algn="ctr" defTabSz="6223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b="1">
                <a:latin typeface="Arial"/>
                <a:cs typeface="Arial"/>
              </a:endParaRPr>
            </a:p>
          </p:txBody>
        </p:sp>
        <p:sp>
          <p:nvSpPr>
            <p:cNvPr id="16" name="Полилиния 15"/>
            <p:cNvSpPr/>
            <p:nvPr/>
          </p:nvSpPr>
          <p:spPr bwMode="auto">
            <a:xfrm>
              <a:off x="12564742" y="6108699"/>
              <a:ext cx="5400000" cy="3495605"/>
            </a:xfrm>
            <a:custGeom>
              <a:avLst/>
              <a:gdLst>
                <a:gd name="connsiteX0" fmla="*/ 0 w 5564196"/>
                <a:gd name="connsiteY0" fmla="*/ 398833 h 3988330"/>
                <a:gd name="connsiteX1" fmla="*/ 398833 w 5564196"/>
                <a:gd name="connsiteY1" fmla="*/ 0 h 3988330"/>
                <a:gd name="connsiteX2" fmla="*/ 5165363 w 5564196"/>
                <a:gd name="connsiteY2" fmla="*/ 0 h 3988330"/>
                <a:gd name="connsiteX3" fmla="*/ 5564196 w 5564196"/>
                <a:gd name="connsiteY3" fmla="*/ 398833 h 3988330"/>
                <a:gd name="connsiteX4" fmla="*/ 5564196 w 5564196"/>
                <a:gd name="connsiteY4" fmla="*/ 3589497 h 3988330"/>
                <a:gd name="connsiteX5" fmla="*/ 5165363 w 5564196"/>
                <a:gd name="connsiteY5" fmla="*/ 3988330 h 3988330"/>
                <a:gd name="connsiteX6" fmla="*/ 398833 w 5564196"/>
                <a:gd name="connsiteY6" fmla="*/ 3988330 h 3988330"/>
                <a:gd name="connsiteX7" fmla="*/ 0 w 5564196"/>
                <a:gd name="connsiteY7" fmla="*/ 3589497 h 3988330"/>
                <a:gd name="connsiteX8" fmla="*/ 0 w 5564196"/>
                <a:gd name="connsiteY8" fmla="*/ 398833 h 3988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4196" h="3988330" fill="norm" stroke="1" extrusionOk="0">
                  <a:moveTo>
                    <a:pt x="0" y="398833"/>
                  </a:moveTo>
                  <a:cubicBezTo>
                    <a:pt x="0" y="178564"/>
                    <a:pt x="178564" y="0"/>
                    <a:pt x="398833" y="0"/>
                  </a:cubicBezTo>
                  <a:lnTo>
                    <a:pt x="5165363" y="0"/>
                  </a:lnTo>
                  <a:cubicBezTo>
                    <a:pt x="5385632" y="0"/>
                    <a:pt x="5564196" y="178564"/>
                    <a:pt x="5564196" y="398833"/>
                  </a:cubicBezTo>
                  <a:lnTo>
                    <a:pt x="5564196" y="3589497"/>
                  </a:lnTo>
                  <a:cubicBezTo>
                    <a:pt x="5564196" y="3809766"/>
                    <a:pt x="5385632" y="3988330"/>
                    <a:pt x="5165363" y="3988330"/>
                  </a:cubicBezTo>
                  <a:lnTo>
                    <a:pt x="398833" y="3988330"/>
                  </a:lnTo>
                  <a:cubicBezTo>
                    <a:pt x="178564" y="3988330"/>
                    <a:pt x="0" y="3809766"/>
                    <a:pt x="0" y="3589497"/>
                  </a:cubicBezTo>
                  <a:lnTo>
                    <a:pt x="0" y="398833"/>
                  </a:lnTo>
                  <a:close/>
                </a:path>
              </a:pathLst>
            </a:custGeom>
            <a:solidFill>
              <a:srgbClr val="2B6030">
                <a:alpha val="15999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294" tIns="139674" rIns="147294" bIns="139674" numCol="1" spcCol="1270" anchor="ctr" anchorCtr="0">
              <a:noAutofit/>
            </a:bodyPr>
            <a:lstStyle/>
            <a:p>
              <a:pPr lvl="0" algn="l" defTabSz="533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Сумма </a:t>
              </a: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– до </a:t>
              </a:r>
              <a:r>
                <a:rPr lang="ru-RU" sz="1400" i="1">
                  <a:solidFill>
                    <a:schemeClr val="tx1"/>
                  </a:solidFill>
                  <a:latin typeface="Arimo"/>
                  <a:cs typeface="Arial"/>
                </a:rPr>
                <a:t>60 млн. рублей</a:t>
              </a:r>
              <a:endParaRPr>
                <a:latin typeface="Arimo"/>
              </a:endParaRPr>
            </a:p>
            <a:p>
              <a:pPr lvl="0" defTabSz="533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Срок – до 18 месяцев на пополнение оборотных средств /  до 84 месяцев на инвестиционные цели</a:t>
              </a:r>
              <a:endParaRPr>
                <a:latin typeface="Arimo"/>
              </a:endParaRPr>
            </a:p>
            <a:p>
              <a:pPr lvl="0" defTabSz="533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Цель кредитования: </a:t>
              </a:r>
              <a:endParaRPr>
                <a:latin typeface="Arimo"/>
              </a:endParaRPr>
            </a:p>
            <a:p>
              <a:pPr lvl="0" algn="just" defTabSz="40005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- Пополнение оборотных средств, включая проведение сезонно-полевых работ</a:t>
              </a:r>
              <a:endParaRPr>
                <a:latin typeface="Arimo"/>
              </a:endParaRPr>
            </a:p>
            <a:p>
              <a:pPr algn="just" defTabSz="400050">
                <a:spcBef>
                  <a:spcPts val="0"/>
                </a:spcBef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- Приобретение техники/оборудования, в </a:t>
              </a: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т.ч</a:t>
              </a: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. б/у,  с/х животных, земельного участка с/х назначения</a:t>
              </a:r>
              <a:endParaRPr>
                <a:latin typeface="Arimo"/>
              </a:endParaRPr>
            </a:p>
            <a:p>
              <a:pPr lvl="0" algn="l" defTabSz="533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 </a:t>
              </a:r>
              <a:endParaRPr>
                <a:latin typeface="Arimo"/>
              </a:endParaRPr>
            </a:p>
            <a:p>
              <a:pPr lvl="0" algn="l" defTabSz="533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Пакет документов: </a:t>
              </a:r>
              <a:endParaRPr>
                <a:latin typeface="Arimo"/>
              </a:endParaRPr>
            </a:p>
            <a:p>
              <a:pPr lvl="0" algn="l" defTabSz="533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>
                  <a:solidFill>
                    <a:schemeClr val="tx1"/>
                  </a:solidFill>
                  <a:latin typeface="Arimo"/>
                  <a:cs typeface="Arial"/>
                </a:rPr>
                <a:t>Полный пакет финансовых документов на 3 отчетные даты </a:t>
              </a:r>
              <a:endParaRPr/>
            </a:p>
            <a:p>
              <a:pPr lvl="0" algn="l" defTabSz="533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>
                <a:solidFill>
                  <a:schemeClr val="tx1"/>
                </a:solidFill>
                <a:latin typeface="Arimo"/>
                <a:cs typeface="Arial"/>
              </a:endParaRPr>
            </a:p>
            <a:p>
              <a:pPr lvl="0" algn="l" defTabSz="533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>
                <a:solidFill>
                  <a:schemeClr val="tx1"/>
                </a:solidFill>
                <a:latin typeface="Arimo"/>
                <a:cs typeface="Arial"/>
              </a:endParaRPr>
            </a:p>
            <a:p>
              <a:pPr lvl="0" algn="l" defTabSz="533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">
                  <a:solidFill>
                    <a:schemeClr val="tx1"/>
                  </a:solidFill>
                  <a:latin typeface="Arimo"/>
                  <a:cs typeface="Arial"/>
                </a:rPr>
                <a:t>Срок принятия решения - до 10 рабочих дней</a:t>
              </a:r>
              <a:endParaRPr/>
            </a:p>
          </p:txBody>
        </p:sp>
      </p:grpSp>
      <p:pic>
        <p:nvPicPr>
          <p:cNvPr id="23" name="Рисунок 1"/>
          <p:cNvPicPr>
            <a:picLocks noChangeAspect="1"/>
          </p:cNvPicPr>
          <p:nvPr/>
        </p:nvPicPr>
        <p:blipFill>
          <a:blip r:embed="rId2"/>
          <a:srcRect l="0" t="689" r="590" b="572"/>
          <a:stretch/>
        </p:blipFill>
        <p:spPr bwMode="auto">
          <a:xfrm>
            <a:off x="4756719" y="2004399"/>
            <a:ext cx="1406549" cy="90073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Объект 7"/>
          <p:cNvSpPr txBox="1"/>
          <p:nvPr/>
        </p:nvSpPr>
        <p:spPr bwMode="auto">
          <a:xfrm>
            <a:off x="1110300" y="1683110"/>
            <a:ext cx="3861789" cy="1771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574609">
              <a:defRPr>
                <a:latin typeface="+mn-lt"/>
                <a:ea typeface="+mn-ea"/>
                <a:cs typeface="+mn-cs"/>
              </a:defRPr>
            </a:lvl2pPr>
            <a:lvl3pPr marL="1149218">
              <a:defRPr>
                <a:latin typeface="+mn-lt"/>
                <a:ea typeface="+mn-ea"/>
                <a:cs typeface="+mn-cs"/>
              </a:defRPr>
            </a:lvl3pPr>
            <a:lvl4pPr marL="1723827">
              <a:defRPr>
                <a:latin typeface="+mn-lt"/>
                <a:ea typeface="+mn-ea"/>
                <a:cs typeface="+mn-cs"/>
              </a:defRPr>
            </a:lvl4pPr>
            <a:lvl5pPr marL="2298436">
              <a:defRPr>
                <a:latin typeface="+mn-lt"/>
                <a:ea typeface="+mn-ea"/>
                <a:cs typeface="+mn-cs"/>
              </a:defRPr>
            </a:lvl5pPr>
            <a:lvl6pPr marL="2873045">
              <a:defRPr>
                <a:latin typeface="+mn-lt"/>
                <a:ea typeface="+mn-ea"/>
                <a:cs typeface="+mn-cs"/>
              </a:defRPr>
            </a:lvl6pPr>
            <a:lvl7pPr marL="3447654">
              <a:defRPr>
                <a:latin typeface="+mn-lt"/>
                <a:ea typeface="+mn-ea"/>
                <a:cs typeface="+mn-cs"/>
              </a:defRPr>
            </a:lvl7pPr>
            <a:lvl8pPr marL="4022263">
              <a:defRPr>
                <a:latin typeface="+mn-lt"/>
                <a:ea typeface="+mn-ea"/>
                <a:cs typeface="+mn-cs"/>
              </a:defRPr>
            </a:lvl8pPr>
            <a:lvl9pPr marL="4596872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 b="1">
                <a:latin typeface="Arimo"/>
                <a:cs typeface="Arial"/>
              </a:rPr>
              <a:t>БИЗНЕС-КАРТА</a:t>
            </a:r>
            <a:endParaRPr>
              <a:latin typeface="Arimo"/>
            </a:endParaRPr>
          </a:p>
          <a:p>
            <a:pPr>
              <a:defRPr/>
            </a:pPr>
            <a:endParaRPr lang="ru-RU" sz="1100" b="1">
              <a:latin typeface="Arimo"/>
              <a:cs typeface="Arial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300" b="1">
                <a:latin typeface="Arimo"/>
                <a:cs typeface="Arial"/>
              </a:rPr>
              <a:t>До 3 млн. рублей</a:t>
            </a:r>
            <a:endParaRPr/>
          </a:p>
          <a:p>
            <a:pPr marL="171450" indent="-171450">
              <a:buFont typeface="Wingdings"/>
              <a:buChar char="Ø"/>
              <a:defRPr/>
            </a:pPr>
            <a:r>
              <a:rPr lang="ru-RU" sz="1300" b="1">
                <a:latin typeface="Arimo"/>
                <a:cs typeface="Arial"/>
              </a:rPr>
              <a:t>Льготный период погашения до 55 дней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300" b="1">
                <a:latin typeface="Arimo"/>
                <a:cs typeface="Arial"/>
              </a:rPr>
              <a:t>Возможность снимать наличные в банкоматах Банка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300" b="1">
                <a:latin typeface="Arimo"/>
                <a:cs typeface="Arial"/>
              </a:rPr>
              <a:t>Расплачиваться в сети Интернет и через </a:t>
            </a:r>
            <a:r>
              <a:rPr lang="en-US" sz="1300" b="1">
                <a:latin typeface="Arimo"/>
                <a:cs typeface="Arial"/>
              </a:rPr>
              <a:t>POS</a:t>
            </a:r>
            <a:r>
              <a:rPr lang="ru-RU" sz="1300" b="1">
                <a:latin typeface="Arimo"/>
                <a:cs typeface="Arial"/>
              </a:rPr>
              <a:t>-терминалы</a:t>
            </a:r>
            <a:endParaRPr>
              <a:latin typeface="Arimo"/>
            </a:endParaRPr>
          </a:p>
        </p:txBody>
      </p:sp>
      <p:sp>
        <p:nvSpPr>
          <p:cNvPr id="25" name="Объект 7"/>
          <p:cNvSpPr txBox="1"/>
          <p:nvPr/>
        </p:nvSpPr>
        <p:spPr bwMode="auto">
          <a:xfrm>
            <a:off x="11753789" y="1406152"/>
            <a:ext cx="1672583" cy="685107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82775" tIns="91388" rIns="182775" bIns="91388" numCol="1" anchor="t" anchorCtr="0" compatLnSpc="1">
            <a:prstTxWarp prst="textNoShape"/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574609">
              <a:defRPr>
                <a:latin typeface="+mn-lt"/>
                <a:ea typeface="+mn-ea"/>
                <a:cs typeface="+mn-cs"/>
              </a:defRPr>
            </a:lvl2pPr>
            <a:lvl3pPr marL="1149218">
              <a:defRPr>
                <a:latin typeface="+mn-lt"/>
                <a:ea typeface="+mn-ea"/>
                <a:cs typeface="+mn-cs"/>
              </a:defRPr>
            </a:lvl3pPr>
            <a:lvl4pPr marL="1723827">
              <a:defRPr>
                <a:latin typeface="+mn-lt"/>
                <a:ea typeface="+mn-ea"/>
                <a:cs typeface="+mn-cs"/>
              </a:defRPr>
            </a:lvl4pPr>
            <a:lvl5pPr marL="2298436">
              <a:defRPr>
                <a:latin typeface="+mn-lt"/>
                <a:ea typeface="+mn-ea"/>
                <a:cs typeface="+mn-cs"/>
              </a:defRPr>
            </a:lvl5pPr>
            <a:lvl6pPr marL="2873045">
              <a:defRPr>
                <a:latin typeface="+mn-lt"/>
                <a:ea typeface="+mn-ea"/>
                <a:cs typeface="+mn-cs"/>
              </a:defRPr>
            </a:lvl6pPr>
            <a:lvl7pPr marL="3447654">
              <a:defRPr>
                <a:latin typeface="+mn-lt"/>
                <a:ea typeface="+mn-ea"/>
                <a:cs typeface="+mn-cs"/>
              </a:defRPr>
            </a:lvl7pPr>
            <a:lvl8pPr marL="4022263">
              <a:defRPr>
                <a:latin typeface="+mn-lt"/>
                <a:ea typeface="+mn-ea"/>
                <a:cs typeface="+mn-cs"/>
              </a:defRPr>
            </a:lvl8pPr>
            <a:lvl9pPr marL="4596872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 b="1">
                <a:latin typeface="Arimo"/>
                <a:cs typeface="Arial"/>
              </a:rPr>
              <a:t>МИКРО-АПК</a:t>
            </a:r>
            <a:endParaRPr>
              <a:latin typeface="Arimo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975272" y="1897030"/>
            <a:ext cx="1440462" cy="97448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4168373" y="1884776"/>
            <a:ext cx="1364687" cy="976709"/>
          </a:xfrm>
          <a:prstGeom prst="rect">
            <a:avLst/>
          </a:prstGeom>
        </p:spPr>
      </p:pic>
      <p:sp>
        <p:nvSpPr>
          <p:cNvPr id="28" name="Объект 7"/>
          <p:cNvSpPr txBox="1"/>
          <p:nvPr/>
        </p:nvSpPr>
        <p:spPr bwMode="auto">
          <a:xfrm>
            <a:off x="15808457" y="1353175"/>
            <a:ext cx="1723265" cy="54958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82775" tIns="91388" rIns="182775" bIns="91388" numCol="1" anchor="t" anchorCtr="0" compatLnSpc="1">
            <a:prstTxWarp prst="textNoShape"/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574609">
              <a:defRPr>
                <a:latin typeface="+mn-lt"/>
                <a:ea typeface="+mn-ea"/>
                <a:cs typeface="+mn-cs"/>
              </a:defRPr>
            </a:lvl2pPr>
            <a:lvl3pPr marL="1149218">
              <a:defRPr>
                <a:latin typeface="+mn-lt"/>
                <a:ea typeface="+mn-ea"/>
                <a:cs typeface="+mn-cs"/>
              </a:defRPr>
            </a:lvl3pPr>
            <a:lvl4pPr marL="1723827">
              <a:defRPr>
                <a:latin typeface="+mn-lt"/>
                <a:ea typeface="+mn-ea"/>
                <a:cs typeface="+mn-cs"/>
              </a:defRPr>
            </a:lvl4pPr>
            <a:lvl5pPr marL="2298436">
              <a:defRPr>
                <a:latin typeface="+mn-lt"/>
                <a:ea typeface="+mn-ea"/>
                <a:cs typeface="+mn-cs"/>
              </a:defRPr>
            </a:lvl5pPr>
            <a:lvl6pPr marL="2873045">
              <a:defRPr>
                <a:latin typeface="+mn-lt"/>
                <a:ea typeface="+mn-ea"/>
                <a:cs typeface="+mn-cs"/>
              </a:defRPr>
            </a:lvl6pPr>
            <a:lvl7pPr marL="3447654">
              <a:defRPr>
                <a:latin typeface="+mn-lt"/>
                <a:ea typeface="+mn-ea"/>
                <a:cs typeface="+mn-cs"/>
              </a:defRPr>
            </a:lvl7pPr>
            <a:lvl8pPr marL="4022263">
              <a:defRPr>
                <a:latin typeface="+mn-lt"/>
                <a:ea typeface="+mn-ea"/>
                <a:cs typeface="+mn-cs"/>
              </a:defRPr>
            </a:lvl8pPr>
            <a:lvl9pPr marL="4596872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 b="1">
                <a:latin typeface="Arimo"/>
                <a:cs typeface="Arial"/>
              </a:rPr>
              <a:t>АПК-ИНВЕСТ</a:t>
            </a:r>
            <a:endParaRPr>
              <a:latin typeface="Arimo"/>
            </a:endParaRPr>
          </a:p>
          <a:p>
            <a:pPr>
              <a:defRPr/>
            </a:pPr>
            <a:endParaRPr lang="ru-RU" sz="1600" b="1">
              <a:latin typeface="Arial"/>
              <a:cs typeface="Arial"/>
            </a:endParaRPr>
          </a:p>
        </p:txBody>
      </p:sp>
      <p:sp>
        <p:nvSpPr>
          <p:cNvPr id="30" name="Объект 7"/>
          <p:cNvSpPr txBox="1"/>
          <p:nvPr/>
        </p:nvSpPr>
        <p:spPr bwMode="auto">
          <a:xfrm>
            <a:off x="11513972" y="2004399"/>
            <a:ext cx="3698015" cy="19121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2775" tIns="91388" rIns="182775" bIns="91388" numCol="1" anchor="t" anchorCtr="0" compatLnSpc="1">
            <a:prstTxWarp prst="textNoShape"/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574609">
              <a:defRPr>
                <a:latin typeface="+mn-lt"/>
                <a:ea typeface="+mn-ea"/>
                <a:cs typeface="+mn-cs"/>
              </a:defRPr>
            </a:lvl2pPr>
            <a:lvl3pPr marL="1149218">
              <a:defRPr>
                <a:latin typeface="+mn-lt"/>
                <a:ea typeface="+mn-ea"/>
                <a:cs typeface="+mn-cs"/>
              </a:defRPr>
            </a:lvl3pPr>
            <a:lvl4pPr marL="1723827">
              <a:defRPr>
                <a:latin typeface="+mn-lt"/>
                <a:ea typeface="+mn-ea"/>
                <a:cs typeface="+mn-cs"/>
              </a:defRPr>
            </a:lvl4pPr>
            <a:lvl5pPr marL="2298436">
              <a:defRPr>
                <a:latin typeface="+mn-lt"/>
                <a:ea typeface="+mn-ea"/>
                <a:cs typeface="+mn-cs"/>
              </a:defRPr>
            </a:lvl5pPr>
            <a:lvl6pPr marL="2873045">
              <a:defRPr>
                <a:latin typeface="+mn-lt"/>
                <a:ea typeface="+mn-ea"/>
                <a:cs typeface="+mn-cs"/>
              </a:defRPr>
            </a:lvl6pPr>
            <a:lvl7pPr marL="3447654">
              <a:defRPr>
                <a:latin typeface="+mn-lt"/>
                <a:ea typeface="+mn-ea"/>
                <a:cs typeface="+mn-cs"/>
              </a:defRPr>
            </a:lvl7pPr>
            <a:lvl8pPr marL="4022263">
              <a:defRPr>
                <a:latin typeface="+mn-lt"/>
                <a:ea typeface="+mn-ea"/>
                <a:cs typeface="+mn-cs"/>
              </a:defRPr>
            </a:lvl8pPr>
            <a:lvl9pPr marL="4596872">
              <a:defRPr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До 60 млн. рублей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До 18 месяцев на пополнение оборотных средств 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Индивидуальный график </a:t>
            </a:r>
            <a:endParaRPr/>
          </a:p>
          <a:p>
            <a:pPr>
              <a:defRPr/>
            </a:pPr>
            <a:r>
              <a:rPr lang="ru-RU" sz="1200" b="1">
                <a:latin typeface="Arimo"/>
                <a:cs typeface="Arial"/>
              </a:rPr>
              <a:t>погашения кредита</a:t>
            </a:r>
            <a:endParaRPr>
              <a:latin typeface="Arimo"/>
            </a:endParaRPr>
          </a:p>
          <a:p>
            <a:pPr>
              <a:defRPr/>
            </a:pPr>
            <a:endParaRPr lang="ru-RU" sz="1600" b="1">
              <a:latin typeface="Arimo"/>
              <a:cs typeface="Arial"/>
            </a:endParaRPr>
          </a:p>
        </p:txBody>
      </p:sp>
      <p:sp>
        <p:nvSpPr>
          <p:cNvPr id="31" name="Объект 7"/>
          <p:cNvSpPr txBox="1"/>
          <p:nvPr/>
        </p:nvSpPr>
        <p:spPr bwMode="auto">
          <a:xfrm>
            <a:off x="6824793" y="1384305"/>
            <a:ext cx="2590800" cy="6403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2775" tIns="91388" rIns="182775" bIns="91388" numCol="1" anchor="t" anchorCtr="0" compatLnSpc="1">
            <a:prstTxWarp prst="textNoShape"/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574609">
              <a:defRPr>
                <a:latin typeface="+mn-lt"/>
                <a:ea typeface="+mn-ea"/>
                <a:cs typeface="+mn-cs"/>
              </a:defRPr>
            </a:lvl2pPr>
            <a:lvl3pPr marL="1149218">
              <a:defRPr>
                <a:latin typeface="+mn-lt"/>
                <a:ea typeface="+mn-ea"/>
                <a:cs typeface="+mn-cs"/>
              </a:defRPr>
            </a:lvl3pPr>
            <a:lvl4pPr marL="1723827">
              <a:defRPr>
                <a:latin typeface="+mn-lt"/>
                <a:ea typeface="+mn-ea"/>
                <a:cs typeface="+mn-cs"/>
              </a:defRPr>
            </a:lvl4pPr>
            <a:lvl5pPr marL="2298436">
              <a:defRPr>
                <a:latin typeface="+mn-lt"/>
                <a:ea typeface="+mn-ea"/>
                <a:cs typeface="+mn-cs"/>
              </a:defRPr>
            </a:lvl5pPr>
            <a:lvl6pPr marL="2873045">
              <a:defRPr>
                <a:latin typeface="+mn-lt"/>
                <a:ea typeface="+mn-ea"/>
                <a:cs typeface="+mn-cs"/>
              </a:defRPr>
            </a:lvl6pPr>
            <a:lvl7pPr marL="3447654">
              <a:defRPr>
                <a:latin typeface="+mn-lt"/>
                <a:ea typeface="+mn-ea"/>
                <a:cs typeface="+mn-cs"/>
              </a:defRPr>
            </a:lvl7pPr>
            <a:lvl8pPr marL="4022263">
              <a:defRPr>
                <a:latin typeface="+mn-lt"/>
                <a:ea typeface="+mn-ea"/>
                <a:cs typeface="+mn-cs"/>
              </a:defRPr>
            </a:lvl8pPr>
            <a:lvl9pPr marL="4596872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 b="1">
                <a:latin typeface="Arimo"/>
                <a:cs typeface="Arial"/>
              </a:rPr>
              <a:t>СТАНЬ ФЕРМЕРОМ</a:t>
            </a:r>
            <a:endParaRPr>
              <a:latin typeface="Arimo"/>
            </a:endParaRPr>
          </a:p>
        </p:txBody>
      </p:sp>
      <p:sp>
        <p:nvSpPr>
          <p:cNvPr id="15" name="Объект 7"/>
          <p:cNvSpPr txBox="1"/>
          <p:nvPr/>
        </p:nvSpPr>
        <p:spPr bwMode="auto">
          <a:xfrm>
            <a:off x="5993665" y="1763967"/>
            <a:ext cx="4306835" cy="202732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2775" tIns="91388" rIns="182775" bIns="91388" numCol="1" anchor="t" anchorCtr="0" compatLnSpc="1">
            <a:prstTxWarp prst="textNoShape"/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574609">
              <a:defRPr>
                <a:latin typeface="+mn-lt"/>
                <a:ea typeface="+mn-ea"/>
                <a:cs typeface="+mn-cs"/>
              </a:defRPr>
            </a:lvl2pPr>
            <a:lvl3pPr marL="1149218">
              <a:defRPr>
                <a:latin typeface="+mn-lt"/>
                <a:ea typeface="+mn-ea"/>
                <a:cs typeface="+mn-cs"/>
              </a:defRPr>
            </a:lvl3pPr>
            <a:lvl4pPr marL="1723827">
              <a:defRPr>
                <a:latin typeface="+mn-lt"/>
                <a:ea typeface="+mn-ea"/>
                <a:cs typeface="+mn-cs"/>
              </a:defRPr>
            </a:lvl4pPr>
            <a:lvl5pPr marL="2298436">
              <a:defRPr>
                <a:latin typeface="+mn-lt"/>
                <a:ea typeface="+mn-ea"/>
                <a:cs typeface="+mn-cs"/>
              </a:defRPr>
            </a:lvl5pPr>
            <a:lvl6pPr marL="2873045">
              <a:defRPr>
                <a:latin typeface="+mn-lt"/>
                <a:ea typeface="+mn-ea"/>
                <a:cs typeface="+mn-cs"/>
              </a:defRPr>
            </a:lvl6pPr>
            <a:lvl7pPr marL="3447654">
              <a:defRPr>
                <a:latin typeface="+mn-lt"/>
                <a:ea typeface="+mn-ea"/>
                <a:cs typeface="+mn-cs"/>
              </a:defRPr>
            </a:lvl7pPr>
            <a:lvl8pPr marL="4022263">
              <a:defRPr>
                <a:latin typeface="+mn-lt"/>
                <a:ea typeface="+mn-ea"/>
                <a:cs typeface="+mn-cs"/>
              </a:defRPr>
            </a:lvl8pPr>
            <a:lvl9pPr marL="4596872">
              <a:defRPr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До 5 млн. рублей на пополнение оборотных средств / до 9 млн. рублей на инвестиционные цели (но не более 75% стоимости проекта)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До 24 месяцев на пополнение оборотных средств </a:t>
            </a:r>
            <a:r>
              <a:rPr lang="en-US" sz="1200" b="1">
                <a:latin typeface="Arimo"/>
                <a:cs typeface="Arial"/>
              </a:rPr>
              <a:t>/</a:t>
            </a:r>
            <a:r>
              <a:rPr lang="ru-RU" sz="1200" b="1">
                <a:latin typeface="Arimo"/>
                <a:cs typeface="Arial"/>
              </a:rPr>
              <a:t>до 120 месяцев на инвестиционные цели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Отсрочка по погашению основного долга до 24 месяцев в зависимости от цели кредитования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Индивидуальный график погашения кредита</a:t>
            </a:r>
            <a:endParaRPr>
              <a:latin typeface="Arimo"/>
            </a:endParaRPr>
          </a:p>
          <a:p>
            <a:pPr>
              <a:defRPr/>
            </a:pPr>
            <a:endParaRPr lang="ru-RU" sz="1600" b="1">
              <a:latin typeface="Arial"/>
              <a:cs typeface="Arial"/>
            </a:endParaRPr>
          </a:p>
        </p:txBody>
      </p:sp>
      <p:sp>
        <p:nvSpPr>
          <p:cNvPr id="22" name="Заголовок 3"/>
          <p:cNvSpPr txBox="1"/>
          <p:nvPr/>
        </p:nvSpPr>
        <p:spPr bwMode="auto">
          <a:xfrm>
            <a:off x="1808956" y="4003286"/>
            <a:ext cx="18178301" cy="77829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ts val="0"/>
              </a:spcBef>
              <a:buNone/>
              <a:defRPr sz="2700" b="1">
                <a:latin typeface="Arial"/>
                <a:cs typeface="Arial"/>
              </a:defRPr>
            </a:lvl1pPr>
          </a:lstStyle>
          <a:p>
            <a:pPr lvl="0" algn="l">
              <a:defRPr/>
            </a:pPr>
            <a:r>
              <a:rPr lang="ru-RU" sz="2800" spc="-226">
                <a:solidFill>
                  <a:schemeClr val="tx1"/>
                </a:solidFill>
                <a:latin typeface="Arimo"/>
                <a:cs typeface="Tahoma"/>
              </a:rPr>
              <a:t>СОВРЕМЕННЫЕ ПОДХОДЫ К РАССМОТРЕНИЮ И ПРЕДОСТАВЛЕНИЮ КРЕДИТОВ:</a:t>
            </a:r>
            <a:endParaRPr/>
          </a:p>
          <a:p>
            <a:pPr lvl="0" algn="l">
              <a:defRPr/>
            </a:pPr>
            <a:endParaRPr lang="ru-RU" sz="3600" spc="-226">
              <a:solidFill>
                <a:srgbClr val="80BA27"/>
              </a:solidFill>
              <a:latin typeface="Tahoma"/>
              <a:cs typeface="Tahoma"/>
            </a:endParaRPr>
          </a:p>
        </p:txBody>
      </p:sp>
      <p:sp>
        <p:nvSpPr>
          <p:cNvPr id="32" name="Объект 7"/>
          <p:cNvSpPr txBox="1"/>
          <p:nvPr/>
        </p:nvSpPr>
        <p:spPr bwMode="auto">
          <a:xfrm>
            <a:off x="15582676" y="1694301"/>
            <a:ext cx="3698015" cy="13576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2775" tIns="91388" rIns="182775" bIns="91388" numCol="1" anchor="t" anchorCtr="0" compatLnSpc="1">
            <a:prstTxWarp prst="textNoShape"/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574609">
              <a:defRPr>
                <a:latin typeface="+mn-lt"/>
                <a:ea typeface="+mn-ea"/>
                <a:cs typeface="+mn-cs"/>
              </a:defRPr>
            </a:lvl2pPr>
            <a:lvl3pPr marL="1149218">
              <a:defRPr>
                <a:latin typeface="+mn-lt"/>
                <a:ea typeface="+mn-ea"/>
                <a:cs typeface="+mn-cs"/>
              </a:defRPr>
            </a:lvl3pPr>
            <a:lvl4pPr marL="1723827">
              <a:defRPr>
                <a:latin typeface="+mn-lt"/>
                <a:ea typeface="+mn-ea"/>
                <a:cs typeface="+mn-cs"/>
              </a:defRPr>
            </a:lvl4pPr>
            <a:lvl5pPr marL="2298436">
              <a:defRPr>
                <a:latin typeface="+mn-lt"/>
                <a:ea typeface="+mn-ea"/>
                <a:cs typeface="+mn-cs"/>
              </a:defRPr>
            </a:lvl5pPr>
            <a:lvl6pPr marL="2873045">
              <a:defRPr>
                <a:latin typeface="+mn-lt"/>
                <a:ea typeface="+mn-ea"/>
                <a:cs typeface="+mn-cs"/>
              </a:defRPr>
            </a:lvl6pPr>
            <a:lvl7pPr marL="3447654">
              <a:defRPr>
                <a:latin typeface="+mn-lt"/>
                <a:ea typeface="+mn-ea"/>
                <a:cs typeface="+mn-cs"/>
              </a:defRPr>
            </a:lvl7pPr>
            <a:lvl8pPr marL="4022263">
              <a:defRPr>
                <a:latin typeface="+mn-lt"/>
                <a:ea typeface="+mn-ea"/>
                <a:cs typeface="+mn-cs"/>
              </a:defRPr>
            </a:lvl8pPr>
            <a:lvl9pPr marL="4596872">
              <a:defRPr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До 60 млн. рублей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До 18 месяцев на пополнение оборотных средств </a:t>
            </a:r>
            <a:r>
              <a:rPr lang="en-US" sz="1200" b="1">
                <a:latin typeface="Arimo"/>
                <a:cs typeface="Arial"/>
              </a:rPr>
              <a:t>/</a:t>
            </a:r>
            <a:r>
              <a:rPr lang="ru-RU" sz="1200" b="1">
                <a:latin typeface="Arimo"/>
                <a:cs typeface="Arial"/>
              </a:rPr>
              <a:t>до 84 месяцев на инвестиционные цели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Отсрочка по погашению основного долга до 24 месяцев в зависимости от цели кредитования</a:t>
            </a:r>
            <a:endParaRPr>
              <a:latin typeface="Arimo"/>
            </a:endParaRPr>
          </a:p>
          <a:p>
            <a:pPr marL="171450" indent="-171450">
              <a:buFont typeface="Wingdings"/>
              <a:buChar char="Ø"/>
              <a:defRPr/>
            </a:pPr>
            <a:r>
              <a:rPr lang="ru-RU" sz="1200" b="1">
                <a:latin typeface="Arimo"/>
                <a:cs typeface="Arial"/>
              </a:rPr>
              <a:t>Индивидуальный график погашения кредита</a:t>
            </a:r>
            <a:endParaRPr>
              <a:latin typeface="Arimo"/>
            </a:endParaRPr>
          </a:p>
          <a:p>
            <a:pPr>
              <a:defRPr/>
            </a:pPr>
            <a:endParaRPr lang="ru-RU" sz="1200" b="1">
              <a:latin typeface="Arial"/>
              <a:cs typeface="Arial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1343498" y="9372813"/>
            <a:ext cx="17962197" cy="350879"/>
          </a:xfrm>
          <a:prstGeom prst="rect">
            <a:avLst/>
          </a:prstGeom>
          <a:solidFill>
            <a:schemeClr val="accent3">
              <a:lumMod val="40000"/>
              <a:lumOff val="60000"/>
              <a:alpha val="29000"/>
            </a:schemeClr>
          </a:solidFill>
          <a:ln>
            <a:noFill/>
          </a:ln>
          <a:effectLst>
            <a:softEdge rad="63500"/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2494"/>
              </a:spcBef>
              <a:defRPr/>
            </a:pPr>
            <a:r>
              <a:rPr lang="ru-RU" sz="1700">
                <a:solidFill>
                  <a:schemeClr val="tx1"/>
                </a:solidFill>
                <a:latin typeface="Arimo"/>
                <a:cs typeface="Arial"/>
              </a:rPr>
              <a:t>  Кредитование осуществляется под льготную ставку от 6.95% (согласно решению МСХ РФ 1969-Р)</a:t>
            </a:r>
            <a:endParaRPr sz="1700">
              <a:solidFill>
                <a:schemeClr val="tx1"/>
              </a:solidFill>
              <a:latin typeface="Arimo"/>
              <a:cs typeface="Arial"/>
            </a:endParaRPr>
          </a:p>
        </p:txBody>
      </p:sp>
      <p:sp>
        <p:nvSpPr>
          <p:cNvPr id="37" name="Фигура, имеющая форму буквы L 55"/>
          <p:cNvSpPr/>
          <p:nvPr/>
        </p:nvSpPr>
        <p:spPr bwMode="auto">
          <a:xfrm rot="18901969">
            <a:off x="973512" y="9333934"/>
            <a:ext cx="481045" cy="241731"/>
          </a:xfrm>
          <a:prstGeom prst="corner">
            <a:avLst>
              <a:gd name="adj1" fmla="val 50000"/>
              <a:gd name="adj2" fmla="val 34301"/>
            </a:avLst>
          </a:prstGeom>
          <a:solidFill>
            <a:srgbClr val="0066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7048956" y="389439"/>
            <a:ext cx="1452433" cy="79175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3260" y="1532453"/>
            <a:ext cx="539604" cy="8348526"/>
          </a:xfrm>
          <a:prstGeom prst="rect">
            <a:avLst/>
          </a:prstGeom>
        </p:spPr>
      </p:pic>
      <p:sp>
        <p:nvSpPr>
          <p:cNvPr id="39" name="Google Shape;358;p30"/>
          <p:cNvSpPr txBox="1">
            <a:spLocks noGrp="1"/>
          </p:cNvSpPr>
          <p:nvPr>
            <p:ph type="sldNum" idx="4294967295"/>
          </p:nvPr>
        </p:nvSpPr>
        <p:spPr bwMode="auto">
          <a:xfrm>
            <a:off x="17842496" y="10071100"/>
            <a:ext cx="979697" cy="77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pPr>
            <a:fld id="{00000000-1234-1234-1234-123412341234}" type="slidenum">
              <a:rPr lang="ru-RU" sz="1350">
                <a:solidFill>
                  <a:schemeClr val="tx1"/>
                </a:solidFill>
                <a:latin typeface="Arimo"/>
                <a:ea typeface="Roboto Condensed"/>
                <a:cs typeface="Roboto Condensed"/>
              </a:rPr>
              <a:t/>
            </a:fld>
            <a:endParaRPr sz="1350">
              <a:solidFill>
                <a:schemeClr val="tx1"/>
              </a:solidFill>
              <a:latin typeface="Arimo"/>
              <a:ea typeface="Roboto Condensed"/>
              <a:cs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" name="Заголовок 3"/>
          <p:cNvSpPr txBox="1"/>
          <p:nvPr/>
        </p:nvSpPr>
        <p:spPr bwMode="auto">
          <a:xfrm>
            <a:off x="1672949" y="816513"/>
            <a:ext cx="17484006" cy="128625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defRPr sz="4000" b="1" i="0">
                <a:solidFill>
                  <a:srgbClr val="80BA27"/>
                </a:solidFill>
                <a:latin typeface="Tahoma"/>
                <a:ea typeface="+mj-ea"/>
                <a:cs typeface="Tahoma"/>
              </a:defRPr>
            </a:lvl1pPr>
          </a:lstStyle>
          <a:p>
            <a:pPr lvl="0" algn="l">
              <a:defRPr/>
            </a:pPr>
            <a:r>
              <a:rPr lang="ru-RU" sz="3600" spc="-225">
                <a:solidFill>
                  <a:schemeClr val="tx1"/>
                </a:solidFill>
                <a:latin typeface="Arimo"/>
              </a:rPr>
              <a:t>ПОТРЕБНОСТИ НАШИХ КЛИЕНТОВ - ПРОВЕДЕНИЕ РАСЧЕТОВ </a:t>
            </a:r>
            <a:endParaRPr/>
          </a:p>
          <a:p>
            <a:pPr lvl="0" algn="l">
              <a:defRPr/>
            </a:pPr>
            <a:r>
              <a:rPr lang="ru-RU" sz="3600" spc="-225">
                <a:solidFill>
                  <a:schemeClr val="tx1"/>
                </a:solidFill>
                <a:latin typeface="Arimo"/>
              </a:rPr>
              <a:t>КАССОВОЕ ОБСЛУЖИВАНИЕ.</a:t>
            </a:r>
            <a:endParaRPr/>
          </a:p>
        </p:txBody>
      </p:sp>
      <p:cxnSp>
        <p:nvCxnSpPr>
          <p:cNvPr id="72" name="Прямая соединительная линия 4"/>
          <p:cNvCxnSpPr>
            <a:cxnSpLocks/>
          </p:cNvCxnSpPr>
          <p:nvPr/>
        </p:nvCxnSpPr>
        <p:spPr bwMode="auto">
          <a:xfrm flipV="1">
            <a:off x="2451053" y="3289300"/>
            <a:ext cx="6629769" cy="1131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5"/>
          <p:cNvSpPr txBox="1"/>
          <p:nvPr/>
        </p:nvSpPr>
        <p:spPr bwMode="auto">
          <a:xfrm>
            <a:off x="1405780" y="3289300"/>
            <a:ext cx="2114793" cy="428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200" b="1">
                <a:latin typeface="Arimo"/>
                <a:cs typeface="Arial"/>
              </a:rPr>
              <a:t>АГРОСТАРТ</a:t>
            </a:r>
            <a:endParaRPr>
              <a:latin typeface="Arimo"/>
              <a:cs typeface="Arial"/>
            </a:endParaRPr>
          </a:p>
        </p:txBody>
      </p:sp>
      <p:sp>
        <p:nvSpPr>
          <p:cNvPr id="74" name="TextBox 6"/>
          <p:cNvSpPr txBox="1"/>
          <p:nvPr/>
        </p:nvSpPr>
        <p:spPr bwMode="auto">
          <a:xfrm>
            <a:off x="1403112" y="3675463"/>
            <a:ext cx="5390042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850" b="1">
                <a:solidFill>
                  <a:schemeClr val="tx1"/>
                </a:solidFill>
                <a:latin typeface="Arimo"/>
                <a:cs typeface="Arial"/>
              </a:rPr>
              <a:t>12 МЕСЯЦЕВ ОБСЛУЖИВАНИЯ ЗА 0 РУБ.</a:t>
            </a:r>
            <a:endParaRPr>
              <a:solidFill>
                <a:schemeClr val="tx1"/>
              </a:solidFill>
              <a:latin typeface="Arimo"/>
              <a:cs typeface="Arial"/>
            </a:endParaRPr>
          </a:p>
          <a:p>
            <a:pPr defTabSz="1900989">
              <a:buClr>
                <a:srgbClr val="238340"/>
              </a:buClr>
              <a:buSzPct val="100000"/>
              <a:defRPr/>
            </a:pPr>
            <a:r>
              <a:rPr lang="ru-RU" sz="1600">
                <a:solidFill>
                  <a:schemeClr val="tx1"/>
                </a:solidFill>
                <a:latin typeface="Arimo"/>
                <a:cs typeface="Arial"/>
              </a:rPr>
              <a:t>для начинающих свой бизнес фермеров</a:t>
            </a:r>
            <a:endParaRPr lang="ru-RU" sz="1400">
              <a:solidFill>
                <a:schemeClr val="tx1"/>
              </a:solidFill>
              <a:latin typeface="Arimo"/>
              <a:cs typeface="Arial"/>
            </a:endParaRPr>
          </a:p>
        </p:txBody>
      </p:sp>
      <p:sp>
        <p:nvSpPr>
          <p:cNvPr id="76" name="TextBox 8"/>
          <p:cNvSpPr txBox="1"/>
          <p:nvPr/>
        </p:nvSpPr>
        <p:spPr bwMode="auto">
          <a:xfrm>
            <a:off x="1367962" y="4459939"/>
            <a:ext cx="2114793" cy="428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200" b="1">
                <a:latin typeface="Arimo"/>
                <a:cs typeface="Arial"/>
              </a:rPr>
              <a:t>АГРОРОСТ</a:t>
            </a:r>
            <a:endParaRPr>
              <a:latin typeface="Arimo"/>
              <a:cs typeface="Arial"/>
            </a:endParaRPr>
          </a:p>
        </p:txBody>
      </p:sp>
      <p:sp>
        <p:nvSpPr>
          <p:cNvPr id="77" name="TextBox 9"/>
          <p:cNvSpPr txBox="1"/>
          <p:nvPr/>
        </p:nvSpPr>
        <p:spPr bwMode="auto">
          <a:xfrm>
            <a:off x="1368332" y="4813300"/>
            <a:ext cx="561558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850" b="1">
                <a:solidFill>
                  <a:schemeClr val="tx1"/>
                </a:solidFill>
                <a:latin typeface="Arimo"/>
                <a:cs typeface="Arial"/>
              </a:rPr>
              <a:t>990 РУБ./МЕС.</a:t>
            </a:r>
            <a:endParaRPr>
              <a:solidFill>
                <a:schemeClr val="tx1"/>
              </a:solidFill>
              <a:latin typeface="Arimo"/>
              <a:cs typeface="Arial"/>
            </a:endParaRPr>
          </a:p>
          <a:p>
            <a:pPr defTabSz="1900989">
              <a:buClr>
                <a:srgbClr val="238340"/>
              </a:buClr>
              <a:buSzPct val="100000"/>
              <a:defRPr/>
            </a:pPr>
            <a:r>
              <a:rPr lang="ru-RU" sz="1600">
                <a:solidFill>
                  <a:schemeClr val="tx1"/>
                </a:solidFill>
                <a:latin typeface="Arimo"/>
                <a:cs typeface="Arial"/>
              </a:rPr>
              <a:t>для развивающих свой бизнес фермеров</a:t>
            </a:r>
            <a:endParaRPr sz="1400">
              <a:solidFill>
                <a:schemeClr val="tx1"/>
              </a:solidFill>
              <a:latin typeface="Arimo"/>
              <a:cs typeface="Arial"/>
            </a:endParaRPr>
          </a:p>
        </p:txBody>
      </p:sp>
      <p:sp>
        <p:nvSpPr>
          <p:cNvPr id="79" name="TextBox 11"/>
          <p:cNvSpPr txBox="1"/>
          <p:nvPr/>
        </p:nvSpPr>
        <p:spPr bwMode="auto">
          <a:xfrm>
            <a:off x="1392781" y="5619310"/>
            <a:ext cx="3049185" cy="428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200" b="1">
                <a:latin typeface="Arimo"/>
                <a:cs typeface="Arial"/>
              </a:rPr>
              <a:t>АГРОПРЕМИУМ</a:t>
            </a:r>
            <a:endParaRPr>
              <a:latin typeface="Arimo"/>
              <a:cs typeface="Arial"/>
            </a:endParaRPr>
          </a:p>
        </p:txBody>
      </p:sp>
      <p:sp>
        <p:nvSpPr>
          <p:cNvPr id="81" name="TextBox 12"/>
          <p:cNvSpPr txBox="1"/>
          <p:nvPr/>
        </p:nvSpPr>
        <p:spPr bwMode="auto">
          <a:xfrm>
            <a:off x="1382962" y="6018108"/>
            <a:ext cx="5615584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850" b="1">
                <a:solidFill>
                  <a:schemeClr val="tx1"/>
                </a:solidFill>
                <a:latin typeface="Arimo"/>
                <a:cs typeface="Arial"/>
              </a:rPr>
              <a:t>2</a:t>
            </a:r>
            <a:r>
              <a:rPr lang="en-US" sz="1850" b="1">
                <a:solidFill>
                  <a:schemeClr val="tx1"/>
                </a:solidFill>
                <a:latin typeface="Arimo"/>
                <a:cs typeface="Arial"/>
              </a:rPr>
              <a:t> </a:t>
            </a:r>
            <a:r>
              <a:rPr lang="ru-RU" sz="1850" b="1">
                <a:solidFill>
                  <a:schemeClr val="tx1"/>
                </a:solidFill>
                <a:latin typeface="Arimo"/>
                <a:cs typeface="Arial"/>
              </a:rPr>
              <a:t>990 РУБ. /МЕС.</a:t>
            </a:r>
            <a:endParaRPr>
              <a:solidFill>
                <a:schemeClr val="tx1"/>
              </a:solidFill>
              <a:latin typeface="Arimo"/>
              <a:cs typeface="Arial"/>
            </a:endParaRPr>
          </a:p>
          <a:p>
            <a:pPr defTabSz="1900989">
              <a:buClr>
                <a:srgbClr val="238340"/>
              </a:buClr>
              <a:buSzPct val="100000"/>
              <a:defRPr/>
            </a:pPr>
            <a:r>
              <a:rPr lang="ru-RU" sz="1600">
                <a:solidFill>
                  <a:schemeClr val="tx1"/>
                </a:solidFill>
                <a:latin typeface="Arimo"/>
                <a:cs typeface="Arial"/>
              </a:rPr>
              <a:t>для активно работающих клиентов АПК</a:t>
            </a:r>
            <a:endParaRPr/>
          </a:p>
        </p:txBody>
      </p:sp>
      <p:graphicFrame>
        <p:nvGraphicFramePr>
          <p:cNvPr id="85" name="Таблица 137"/>
          <p:cNvGraphicFramePr>
            <a:graphicFrameLocks xmlns:a="http://schemas.openxmlformats.org/drawingml/2006/main"/>
          </p:cNvGraphicFramePr>
          <p:nvPr/>
        </p:nvGraphicFramePr>
        <p:xfrm>
          <a:off x="11030639" y="5706716"/>
          <a:ext cx="7909235" cy="2467288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{5C22544A-7EE6-4342-B048-85BDC9FD1C3A}</a:tableStyleId>
              </a:tblPr>
              <a:tblGrid>
                <a:gridCol w="780206"/>
                <a:gridCol w="7129029"/>
              </a:tblGrid>
              <a:tr h="511734"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Arimo"/>
                        </a:rPr>
                        <a:t>01</a:t>
                      </a:r>
                      <a:endParaRPr lang="ru-RU" sz="2800" b="0">
                        <a:solidFill>
                          <a:schemeClr val="tx1"/>
                        </a:solidFill>
                        <a:latin typeface="Arimo"/>
                      </a:endParaRPr>
                    </a:p>
                  </a:txBody>
                  <a:tcPr marL="0" marR="0" marT="95051" marB="95051">
                    <a:lnB w="9524" algn="ctr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indent="0" defTabSz="914377">
                        <a:spcBef>
                          <a:spcPts val="599"/>
                        </a:spcBef>
                        <a:buClr>
                          <a:srgbClr val="438A18"/>
                        </a:buClr>
                        <a:buSzPct val="100000"/>
                        <a:buFont typeface="Wingdings"/>
                        <a:buNone/>
                        <a:defRPr/>
                      </a:pPr>
                      <a:r>
                        <a:rPr lang="ru-RU" sz="1900" b="0">
                          <a:solidFill>
                            <a:schemeClr val="tx1"/>
                          </a:solidFill>
                          <a:latin typeface="Arimo"/>
                          <a:cs typeface="Arial"/>
                        </a:rPr>
                        <a:t>Открытие и обслуживание счета</a:t>
                      </a:r>
                      <a:endParaRPr/>
                    </a:p>
                  </a:txBody>
                  <a:tcPr marL="0" marR="0" marT="95051" marB="95051" anchor="ctr">
                    <a:lnB w="9524" algn="ctr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</a:tr>
              <a:tr h="545817"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Arimo"/>
                        </a:rPr>
                        <a:t>02</a:t>
                      </a:r>
                      <a:endParaRPr lang="ru-RU" sz="2800" b="0">
                        <a:solidFill>
                          <a:schemeClr val="tx1"/>
                        </a:solidFill>
                        <a:latin typeface="Arimo"/>
                      </a:endParaRPr>
                    </a:p>
                  </a:txBody>
                  <a:tcPr marL="0" marR="0" marT="95051" marB="95051">
                    <a:lnT w="9524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9524" algn="ctr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indent="0" defTabSz="914377">
                        <a:buClr>
                          <a:srgbClr val="438A18"/>
                        </a:buClr>
                        <a:buSzPct val="100000"/>
                        <a:buFont typeface="Wingdings"/>
                        <a:buNone/>
                        <a:defRPr/>
                      </a:pPr>
                      <a:r>
                        <a:rPr lang="ru-RU" sz="1900" b="0">
                          <a:solidFill>
                            <a:schemeClr val="tx1"/>
                          </a:solidFill>
                          <a:latin typeface="Arimo"/>
                          <a:cs typeface="Arial"/>
                        </a:rPr>
                        <a:t>Внутрибанковские переводы на счета ЮЛ</a:t>
                      </a:r>
                      <a:endParaRPr>
                        <a:solidFill>
                          <a:schemeClr val="tx1"/>
                        </a:solidFill>
                        <a:latin typeface="Arimo"/>
                      </a:endParaRPr>
                    </a:p>
                  </a:txBody>
                  <a:tcPr marL="0" marR="0" marT="95051" marB="95051" anchor="ctr">
                    <a:lnT w="9524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9524" algn="ctr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</a:tr>
              <a:tr h="386195"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Arimo"/>
                        </a:rPr>
                        <a:t>03</a:t>
                      </a:r>
                      <a:endParaRPr lang="ru-RU" sz="2800" b="0">
                        <a:solidFill>
                          <a:schemeClr val="tx1"/>
                        </a:solidFill>
                        <a:latin typeface="Arimo"/>
                      </a:endParaRPr>
                    </a:p>
                  </a:txBody>
                  <a:tcPr marL="0" marR="0" marT="95051" marB="95051">
                    <a:lnT w="9524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9524" algn="ctr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indent="0" defTabSz="914377">
                        <a:buClr>
                          <a:srgbClr val="438A18"/>
                        </a:buClr>
                        <a:buSzPct val="100000"/>
                        <a:buFont typeface="Wingdings"/>
                        <a:buNone/>
                        <a:defRPr/>
                      </a:pPr>
                      <a:r>
                        <a:rPr lang="ru-RU" sz="1900" b="0">
                          <a:solidFill>
                            <a:schemeClr val="tx1"/>
                          </a:solidFill>
                          <a:latin typeface="Arimo"/>
                          <a:cs typeface="Arial"/>
                        </a:rPr>
                        <a:t>Интернет банк / Мобильный банк</a:t>
                      </a:r>
                      <a:endParaRPr>
                        <a:solidFill>
                          <a:schemeClr val="tx1"/>
                        </a:solidFill>
                        <a:latin typeface="Arimo"/>
                      </a:endParaRPr>
                    </a:p>
                  </a:txBody>
                  <a:tcPr marL="0" marR="0" marT="95051" marB="95051" anchor="ctr">
                    <a:lnT w="9524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9524" algn="ctr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</a:tr>
              <a:tr h="378973"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Arimo"/>
                        </a:rPr>
                        <a:t>04</a:t>
                      </a:r>
                      <a:endParaRPr lang="ru-RU" sz="2800" b="0">
                        <a:solidFill>
                          <a:schemeClr val="tx1"/>
                        </a:solidFill>
                        <a:latin typeface="Arimo"/>
                      </a:endParaRPr>
                    </a:p>
                  </a:txBody>
                  <a:tcPr marL="0" marR="0" marT="95051" marB="95051">
                    <a:lnT w="9524" algn="ctr">
                      <a:solidFill>
                        <a:schemeClr val="bg1">
                          <a:lumMod val="65000"/>
                        </a:schemeClr>
                      </a:solidFill>
                    </a:lnT>
                    <a:noFill/>
                  </a:tcPr>
                </a:tc>
                <a:tc>
                  <a:txBody>
                    <a:bodyPr/>
                    <a:p>
                      <a:pPr marL="0" indent="0" defTabSz="914377">
                        <a:buClr>
                          <a:srgbClr val="438A18"/>
                        </a:buClr>
                        <a:buSzPct val="100000"/>
                        <a:buFont typeface="Wingdings"/>
                        <a:buNone/>
                        <a:defRPr/>
                      </a:pPr>
                      <a:r>
                        <a:rPr lang="ru-RU" sz="1900" b="0">
                          <a:solidFill>
                            <a:schemeClr val="tx1"/>
                          </a:solidFill>
                          <a:latin typeface="Arimo"/>
                          <a:cs typeface="Arial"/>
                        </a:rPr>
                        <a:t>Выпуск и обслуживание бизнес-карты</a:t>
                      </a:r>
                      <a:endParaRPr>
                        <a:solidFill>
                          <a:schemeClr val="tx1"/>
                        </a:solidFill>
                        <a:latin typeface="Arimo"/>
                      </a:endParaRPr>
                    </a:p>
                  </a:txBody>
                  <a:tcPr marL="0" marR="0" marT="95051" marB="95051" anchor="ctr">
                    <a:lnT w="9524" algn="ctr">
                      <a:solidFill>
                        <a:schemeClr val="bg1">
                          <a:lumMod val="65000"/>
                        </a:schemeClr>
                      </a:solidFill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87" name="TextBox 18"/>
          <p:cNvSpPr txBox="1"/>
          <p:nvPr/>
        </p:nvSpPr>
        <p:spPr bwMode="auto">
          <a:xfrm>
            <a:off x="11169797" y="5153834"/>
            <a:ext cx="8852728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900989">
              <a:defRPr/>
            </a:pPr>
            <a:r>
              <a:rPr lang="ru-RU" sz="2000" b="1">
                <a:latin typeface="Arimo"/>
                <a:cs typeface="Arial"/>
              </a:rPr>
              <a:t>БЕСПЛАТНО С КАЖДЫМ ТАРИФНЫМ ПЛАНОМ:</a:t>
            </a:r>
            <a:endParaRPr sz="1600">
              <a:latin typeface="Arimo"/>
              <a:cs typeface="Arial"/>
            </a:endParaRPr>
          </a:p>
        </p:txBody>
      </p:sp>
      <p:grpSp>
        <p:nvGrpSpPr>
          <p:cNvPr id="89" name="Группа 20"/>
          <p:cNvGrpSpPr/>
          <p:nvPr/>
        </p:nvGrpSpPr>
        <p:grpSpPr bwMode="auto">
          <a:xfrm>
            <a:off x="10800556" y="2567329"/>
            <a:ext cx="7853203" cy="449057"/>
            <a:chOff x="313779" y="936622"/>
            <a:chExt cx="2595433" cy="216000"/>
          </a:xfrm>
        </p:grpSpPr>
        <p:sp>
          <p:nvSpPr>
            <p:cNvPr id="90" name="Прямоугольник 21"/>
            <p:cNvSpPr/>
            <p:nvPr/>
          </p:nvSpPr>
          <p:spPr bwMode="auto">
            <a:xfrm>
              <a:off x="313779" y="936622"/>
              <a:ext cx="2556000" cy="216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1350">
                <a:latin typeface="Arial"/>
                <a:cs typeface="Arial"/>
              </a:endParaRPr>
            </a:p>
          </p:txBody>
        </p:sp>
        <p:sp>
          <p:nvSpPr>
            <p:cNvPr id="91" name="TextBox 22"/>
            <p:cNvSpPr txBox="1"/>
            <p:nvPr/>
          </p:nvSpPr>
          <p:spPr bwMode="auto">
            <a:xfrm>
              <a:off x="316566" y="948121"/>
              <a:ext cx="2592646" cy="1675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900989">
                <a:defRPr/>
              </a:pPr>
              <a:r>
                <a:rPr lang="ru-RU" sz="1650" b="1">
                  <a:latin typeface="Arimo"/>
                  <a:cs typeface="Arial"/>
                </a:rPr>
                <a:t>УДОБСТВО И ВЫГОДА ДЛЯ КЛИЕНТА</a:t>
              </a:r>
              <a:endParaRPr>
                <a:latin typeface="Arimo"/>
                <a:cs typeface="Arial"/>
              </a:endParaRPr>
            </a:p>
          </p:txBody>
        </p:sp>
      </p:grpSp>
      <p:sp>
        <p:nvSpPr>
          <p:cNvPr id="92" name="TextBox 23"/>
          <p:cNvSpPr txBox="1"/>
          <p:nvPr/>
        </p:nvSpPr>
        <p:spPr bwMode="auto">
          <a:xfrm>
            <a:off x="11229939" y="3278003"/>
            <a:ext cx="7956997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900989">
              <a:spcAft>
                <a:spcPts val="623"/>
              </a:spcAft>
              <a:buClr>
                <a:schemeClr val="accent2"/>
              </a:buClr>
              <a:buSzPct val="100000"/>
              <a:defRPr/>
            </a:pPr>
            <a:r>
              <a:rPr lang="ru-RU" sz="1600" spc="41">
                <a:latin typeface="Arimo"/>
                <a:cs typeface="Arial"/>
              </a:rPr>
              <a:t>комплексное банковское обслуживание</a:t>
            </a:r>
            <a:endParaRPr sz="1400">
              <a:latin typeface="Arimo"/>
              <a:cs typeface="Arial"/>
            </a:endParaRPr>
          </a:p>
          <a:p>
            <a:pPr defTabSz="1900989">
              <a:spcAft>
                <a:spcPts val="623"/>
              </a:spcAft>
              <a:buClr>
                <a:schemeClr val="accent2"/>
              </a:buClr>
              <a:buSzPct val="100000"/>
              <a:defRPr/>
            </a:pPr>
            <a:r>
              <a:rPr lang="ru-RU" sz="1600" spc="41">
                <a:latin typeface="Arimo"/>
                <a:cs typeface="Arial"/>
              </a:rPr>
              <a:t>экономия на оплате услуг Банка </a:t>
            </a:r>
            <a:endParaRPr sz="1400">
              <a:latin typeface="Arimo"/>
              <a:cs typeface="Arial"/>
            </a:endParaRPr>
          </a:p>
          <a:p>
            <a:pPr defTabSz="1900989">
              <a:spcAft>
                <a:spcPts val="623"/>
              </a:spcAft>
              <a:buClr>
                <a:schemeClr val="accent2"/>
              </a:buClr>
              <a:buSzPct val="100000"/>
              <a:defRPr/>
            </a:pPr>
            <a:r>
              <a:rPr lang="ru-RU" sz="1600" spc="41">
                <a:latin typeface="Arimo"/>
                <a:cs typeface="Arial"/>
              </a:rPr>
              <a:t>промо-продукты от партнеров Банка с бесплатным периодом обслуживания</a:t>
            </a:r>
            <a:endParaRPr sz="1400">
              <a:latin typeface="Arimo"/>
              <a:cs typeface="Arial"/>
            </a:endParaRPr>
          </a:p>
          <a:p>
            <a:pPr defTabSz="1900989">
              <a:spcAft>
                <a:spcPts val="623"/>
              </a:spcAft>
              <a:buClr>
                <a:schemeClr val="accent2"/>
              </a:buClr>
              <a:buSzPct val="100000"/>
              <a:defRPr/>
            </a:pPr>
            <a:r>
              <a:rPr lang="ru-RU" sz="1600" spc="41">
                <a:latin typeface="Arimo"/>
                <a:cs typeface="Arial"/>
              </a:rPr>
              <a:t>широкий функционал ДБО «Свой Бизнес»</a:t>
            </a:r>
            <a:endParaRPr lang="ru-RU" sz="1600">
              <a:latin typeface="Arimo"/>
              <a:cs typeface="Arial"/>
            </a:endParaRPr>
          </a:p>
        </p:txBody>
      </p:sp>
      <p:sp>
        <p:nvSpPr>
          <p:cNvPr id="28" name="TextBox 11"/>
          <p:cNvSpPr txBox="1"/>
          <p:nvPr/>
        </p:nvSpPr>
        <p:spPr bwMode="auto">
          <a:xfrm>
            <a:off x="1416477" y="6794500"/>
            <a:ext cx="40797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200" b="1">
                <a:solidFill>
                  <a:schemeClr val="tx1"/>
                </a:solidFill>
                <a:latin typeface="Arimo"/>
                <a:cs typeface="Arial"/>
              </a:rPr>
              <a:t>КОМФОРТНАЯ СРЕДА</a:t>
            </a:r>
            <a:endParaRPr>
              <a:solidFill>
                <a:schemeClr val="tx1"/>
              </a:solidFill>
              <a:latin typeface="Arimo"/>
              <a:cs typeface="Arial"/>
            </a:endParaRPr>
          </a:p>
        </p:txBody>
      </p:sp>
      <p:sp>
        <p:nvSpPr>
          <p:cNvPr id="29" name="TextBox 12"/>
          <p:cNvSpPr txBox="1"/>
          <p:nvPr/>
        </p:nvSpPr>
        <p:spPr bwMode="auto">
          <a:xfrm>
            <a:off x="1401411" y="7246444"/>
            <a:ext cx="7106161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850" b="1">
                <a:solidFill>
                  <a:schemeClr val="tx1"/>
                </a:solidFill>
                <a:latin typeface="Arimo"/>
                <a:cs typeface="Arial"/>
              </a:rPr>
              <a:t>От 4</a:t>
            </a:r>
            <a:r>
              <a:rPr lang="en-US" sz="1850" b="1">
                <a:solidFill>
                  <a:schemeClr val="tx1"/>
                </a:solidFill>
                <a:latin typeface="Arimo"/>
                <a:cs typeface="Arial"/>
              </a:rPr>
              <a:t> </a:t>
            </a:r>
            <a:r>
              <a:rPr lang="ru-RU" sz="1850" b="1">
                <a:solidFill>
                  <a:schemeClr val="tx1"/>
                </a:solidFill>
                <a:latin typeface="Arimo"/>
                <a:cs typeface="Arial"/>
              </a:rPr>
              <a:t>650 РУБ. /МЕС.</a:t>
            </a:r>
            <a:endParaRPr>
              <a:solidFill>
                <a:schemeClr val="tx1"/>
              </a:solidFill>
              <a:latin typeface="Arimo"/>
              <a:cs typeface="Arial"/>
            </a:endParaRPr>
          </a:p>
          <a:p>
            <a:pPr defTabSz="1900989">
              <a:buClr>
                <a:srgbClr val="238340"/>
              </a:buClr>
              <a:buSzPct val="100000"/>
              <a:defRPr/>
            </a:pPr>
            <a:r>
              <a:rPr lang="ru-RU" sz="1600">
                <a:solidFill>
                  <a:schemeClr val="tx1"/>
                </a:solidFill>
                <a:latin typeface="Arimo"/>
                <a:cs typeface="Arial"/>
              </a:rPr>
              <a:t>готовое решение для защиты и развития вашего бизнеса</a:t>
            </a:r>
            <a:endParaRPr>
              <a:solidFill>
                <a:schemeClr val="tx1"/>
              </a:solidFill>
              <a:latin typeface="Arimo"/>
            </a:endParaRPr>
          </a:p>
        </p:txBody>
      </p:sp>
      <p:sp>
        <p:nvSpPr>
          <p:cNvPr id="2" name="Шеврон 1"/>
          <p:cNvSpPr/>
          <p:nvPr/>
        </p:nvSpPr>
        <p:spPr bwMode="auto">
          <a:xfrm>
            <a:off x="9786699" y="3303193"/>
            <a:ext cx="1034221" cy="4657335"/>
          </a:xfrm>
          <a:prstGeom prst="chevron">
            <a:avLst>
              <a:gd name="adj" fmla="val 50000"/>
            </a:avLst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8" name="Прямая соединительная линия 4"/>
          <p:cNvCxnSpPr>
            <a:cxnSpLocks/>
          </p:cNvCxnSpPr>
          <p:nvPr/>
        </p:nvCxnSpPr>
        <p:spPr bwMode="auto">
          <a:xfrm>
            <a:off x="6965033" y="3289300"/>
            <a:ext cx="43332" cy="468512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"/>
          <p:cNvCxnSpPr>
            <a:cxnSpLocks/>
          </p:cNvCxnSpPr>
          <p:nvPr/>
        </p:nvCxnSpPr>
        <p:spPr bwMode="auto">
          <a:xfrm>
            <a:off x="9080824" y="3289300"/>
            <a:ext cx="43332" cy="468512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"/>
          <p:cNvCxnSpPr>
            <a:cxnSpLocks/>
          </p:cNvCxnSpPr>
          <p:nvPr/>
        </p:nvCxnSpPr>
        <p:spPr bwMode="auto">
          <a:xfrm flipV="1">
            <a:off x="3006511" y="7979642"/>
            <a:ext cx="6117645" cy="34058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18"/>
          <p:cNvSpPr txBox="1"/>
          <p:nvPr/>
        </p:nvSpPr>
        <p:spPr bwMode="auto">
          <a:xfrm>
            <a:off x="1338125" y="8789115"/>
            <a:ext cx="17672188" cy="954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900989">
              <a:defRPr/>
            </a:pPr>
            <a:r>
              <a:rPr lang="ru-RU" sz="2800" spc="-226">
                <a:solidFill>
                  <a:schemeClr val="tx1"/>
                </a:solidFill>
                <a:latin typeface="Arimo"/>
                <a:cs typeface="Tahoma"/>
              </a:rPr>
              <a:t>УСЛУГИ ДОСТУПНЫ В ДИСТАНЦИОННОМ РЕЖИМЕ, СОВРЕМЕННЫЙ ИНТЕРНЕТ / МОБИЛЬНЫЙ БАНК, РАЗВИТАЯ СЕТЬ БАНКОМАТОВ</a:t>
            </a:r>
            <a:endParaRPr sz="2800" spc="-226">
              <a:solidFill>
                <a:schemeClr val="tx1"/>
              </a:solidFill>
              <a:latin typeface="Arimo"/>
              <a:cs typeface="Tahoma"/>
            </a:endParaRPr>
          </a:p>
        </p:txBody>
      </p:sp>
      <p:sp>
        <p:nvSpPr>
          <p:cNvPr id="53" name="TextBox 12"/>
          <p:cNvSpPr txBox="1"/>
          <p:nvPr/>
        </p:nvSpPr>
        <p:spPr bwMode="auto">
          <a:xfrm>
            <a:off x="6965033" y="6889843"/>
            <a:ext cx="211579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нет РКО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страховой полис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скидки от партнеров</a:t>
            </a:r>
            <a:endParaRPr/>
          </a:p>
        </p:txBody>
      </p:sp>
      <p:sp>
        <p:nvSpPr>
          <p:cNvPr id="54" name="TextBox 12"/>
          <p:cNvSpPr txBox="1"/>
          <p:nvPr/>
        </p:nvSpPr>
        <p:spPr bwMode="auto">
          <a:xfrm>
            <a:off x="7000903" y="3362529"/>
            <a:ext cx="2014204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en-US" sz="1100">
                <a:solidFill>
                  <a:schemeClr val="tx1"/>
                </a:solidFill>
                <a:latin typeface="Arimo"/>
                <a:cs typeface="Arial"/>
              </a:rPr>
              <a:t>5 </a:t>
            </a: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платежей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150 тыс. снятие наличных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50 тыс. внесение наличных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150 тыс. переводы на ФЛ</a:t>
            </a:r>
            <a:endParaRPr>
              <a:latin typeface="Arimo"/>
            </a:endParaRPr>
          </a:p>
        </p:txBody>
      </p:sp>
      <p:sp>
        <p:nvSpPr>
          <p:cNvPr id="57" name="TextBox 12"/>
          <p:cNvSpPr txBox="1"/>
          <p:nvPr/>
        </p:nvSpPr>
        <p:spPr bwMode="auto">
          <a:xfrm>
            <a:off x="7035183" y="4560667"/>
            <a:ext cx="2095363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12</a:t>
            </a:r>
            <a:r>
              <a:rPr lang="en-US" sz="1100">
                <a:solidFill>
                  <a:schemeClr val="tx1"/>
                </a:solidFill>
                <a:latin typeface="Arimo"/>
                <a:cs typeface="Arial"/>
              </a:rPr>
              <a:t> </a:t>
            </a: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платежей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300 тыс. снятие наличных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100 тыс. внесение наличных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150 тыс. переводы на ФЛ</a:t>
            </a:r>
            <a:endParaRPr>
              <a:latin typeface="Arimo"/>
            </a:endParaRPr>
          </a:p>
        </p:txBody>
      </p:sp>
      <p:cxnSp>
        <p:nvCxnSpPr>
          <p:cNvPr id="66" name="Прямая соединительная линия 4"/>
          <p:cNvCxnSpPr>
            <a:cxnSpLocks/>
          </p:cNvCxnSpPr>
          <p:nvPr/>
        </p:nvCxnSpPr>
        <p:spPr bwMode="auto">
          <a:xfrm flipV="1">
            <a:off x="2418556" y="4432300"/>
            <a:ext cx="6629769" cy="1131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4"/>
          <p:cNvCxnSpPr>
            <a:cxnSpLocks/>
          </p:cNvCxnSpPr>
          <p:nvPr/>
        </p:nvCxnSpPr>
        <p:spPr bwMode="auto">
          <a:xfrm flipV="1">
            <a:off x="2463176" y="5608861"/>
            <a:ext cx="6629769" cy="1131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4"/>
          <p:cNvCxnSpPr>
            <a:cxnSpLocks/>
          </p:cNvCxnSpPr>
          <p:nvPr/>
        </p:nvCxnSpPr>
        <p:spPr bwMode="auto">
          <a:xfrm flipV="1">
            <a:off x="2494756" y="6706988"/>
            <a:ext cx="6629769" cy="1131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12"/>
          <p:cNvSpPr txBox="1"/>
          <p:nvPr/>
        </p:nvSpPr>
        <p:spPr bwMode="auto">
          <a:xfrm>
            <a:off x="7028793" y="5718026"/>
            <a:ext cx="2095363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50</a:t>
            </a:r>
            <a:r>
              <a:rPr lang="en-US" sz="1100">
                <a:solidFill>
                  <a:schemeClr val="tx1"/>
                </a:solidFill>
                <a:latin typeface="Arimo"/>
                <a:cs typeface="Arial"/>
              </a:rPr>
              <a:t> </a:t>
            </a: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платежей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300 тыс. снятие наличных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300 тыс. внесение наличных</a:t>
            </a:r>
            <a:endParaRPr>
              <a:latin typeface="Arimo"/>
            </a:endParaRPr>
          </a:p>
          <a:p>
            <a:pPr algn="ctr" defTabSz="1900989">
              <a:spcAft>
                <a:spcPts val="623"/>
              </a:spcAft>
              <a:buClr>
                <a:srgbClr val="238340"/>
              </a:buClr>
              <a:buSzPct val="100000"/>
              <a:defRPr/>
            </a:pPr>
            <a:r>
              <a:rPr lang="ru-RU" sz="1100">
                <a:solidFill>
                  <a:schemeClr val="tx1"/>
                </a:solidFill>
                <a:latin typeface="Arimo"/>
                <a:cs typeface="Arial"/>
              </a:rPr>
              <a:t>150 тыс. переводы на ФЛ</a:t>
            </a:r>
            <a:endParaRPr>
              <a:latin typeface="Arimo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7048956" y="389439"/>
            <a:ext cx="1452433" cy="791754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260" y="1532453"/>
            <a:ext cx="539604" cy="8348526"/>
          </a:xfrm>
          <a:prstGeom prst="rect">
            <a:avLst/>
          </a:prstGeom>
        </p:spPr>
      </p:pic>
      <p:sp>
        <p:nvSpPr>
          <p:cNvPr id="40" name="Google Shape;358;p30"/>
          <p:cNvSpPr txBox="1">
            <a:spLocks noGrp="1"/>
          </p:cNvSpPr>
          <p:nvPr>
            <p:ph type="sldNum" idx="4294967295"/>
          </p:nvPr>
        </p:nvSpPr>
        <p:spPr bwMode="auto">
          <a:xfrm>
            <a:off x="17842496" y="10071100"/>
            <a:ext cx="979697" cy="77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pPr>
            <a:fld id="{00000000-1234-1234-1234-123412341234}" type="slidenum">
              <a:rPr lang="ru-RU" sz="1350">
                <a:solidFill>
                  <a:schemeClr val="tx1"/>
                </a:solidFill>
                <a:latin typeface="Arimo"/>
                <a:ea typeface="Roboto Condensed"/>
                <a:cs typeface="Roboto Condensed"/>
              </a:rPr>
              <a:t/>
            </a:fld>
            <a:endParaRPr sz="1350">
              <a:solidFill>
                <a:schemeClr val="tx1"/>
              </a:solidFill>
              <a:latin typeface="Arimo"/>
              <a:ea typeface="Roboto Condensed"/>
              <a:cs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" name="Заголовок 3"/>
          <p:cNvSpPr txBox="1"/>
          <p:nvPr/>
        </p:nvSpPr>
        <p:spPr bwMode="auto">
          <a:xfrm>
            <a:off x="869610" y="791310"/>
            <a:ext cx="13371653" cy="134184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ts val="0"/>
              </a:spcBef>
              <a:buNone/>
              <a:defRPr sz="2700" b="1">
                <a:latin typeface="Arial"/>
                <a:cs typeface="Arial"/>
              </a:defRPr>
            </a:lvl1pPr>
          </a:lstStyle>
          <a:p>
            <a:pPr lvl="0" algn="l">
              <a:defRPr/>
            </a:pPr>
            <a:r>
              <a:rPr lang="ru-RU" sz="3600" spc="-226">
                <a:solidFill>
                  <a:schemeClr val="tx1"/>
                </a:solidFill>
                <a:latin typeface="Arimo"/>
                <a:cs typeface="Tahoma"/>
              </a:rPr>
              <a:t>ПРОЕКТЫ БАНКА</a:t>
            </a:r>
            <a:endParaRPr sz="3600">
              <a:solidFill>
                <a:schemeClr val="tx1"/>
              </a:solidFill>
              <a:latin typeface="Arimo"/>
            </a:endParaRPr>
          </a:p>
          <a:p>
            <a:pPr lvl="0" algn="l">
              <a:defRPr/>
            </a:pPr>
            <a:r>
              <a:rPr lang="ru-RU" sz="3600" b="1" i="0" u="none" strike="noStrike" cap="none" spc="-226">
                <a:ln>
                  <a:noFill/>
                </a:ln>
                <a:solidFill>
                  <a:schemeClr val="tx1"/>
                </a:solidFill>
                <a:latin typeface="Arimo"/>
                <a:cs typeface="Tahoma"/>
              </a:rPr>
              <a:t>РАЗВИТИЕ КОМПЕТЕНЦИЙ ВЕДЕНИЯ БИЗНЕСА - ШКОЛА ФЕРМЕРА</a:t>
            </a:r>
            <a:endParaRPr sz="3600">
              <a:solidFill>
                <a:schemeClr val="tx1"/>
              </a:solidFill>
              <a:latin typeface="Arimo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904082" y="2966641"/>
            <a:ext cx="14239874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 sz="200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ea typeface="+mj-ea"/>
                <a:cs typeface="Arial"/>
              </a:rPr>
              <a:t>Обучение в Школе фермера позволяет получить необходимые знания и навыки для производства</a:t>
            </a:r>
            <a:br>
              <a:rPr lang="ru-RU" sz="200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ea typeface="+mj-ea"/>
                <a:cs typeface="Arial"/>
              </a:rPr>
            </a:br>
            <a:r>
              <a:rPr lang="ru-RU" sz="200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ea typeface="+mj-ea"/>
                <a:cs typeface="Arial"/>
              </a:rPr>
              <a:t>и переработки продукции АПК и для встраивания в производственно-сбытовые цепочки</a:t>
            </a:r>
            <a:endParaRPr>
              <a:latin typeface="Arimo"/>
            </a:endParaRPr>
          </a:p>
        </p:txBody>
      </p:sp>
      <p:pic>
        <p:nvPicPr>
          <p:cNvPr id="26" name="Picture 2" descr="https://dvyurist.ru/wp-content/uploads/2020/03/3-1.jpg"/>
          <p:cNvPicPr>
            <a:picLocks noChangeAspect="1" noChangeArrowheads="1"/>
          </p:cNvPicPr>
          <p:nvPr/>
        </p:nvPicPr>
        <p:blipFill>
          <a:blip r:embed="rId2"/>
          <a:srcRect l="0" t="22656" r="1778" b="24495"/>
          <a:stretch/>
        </p:blipFill>
        <p:spPr bwMode="auto">
          <a:xfrm flipH="1">
            <a:off x="4552155" y="3810726"/>
            <a:ext cx="11013629" cy="5925811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 bwMode="auto">
          <a:xfrm>
            <a:off x="15646697" y="3670300"/>
            <a:ext cx="27906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400" b="1">
                <a:solidFill>
                  <a:schemeClr val="tx1"/>
                </a:solidFill>
                <a:latin typeface="Arimo"/>
                <a:ea typeface="+mj-ea"/>
                <a:cs typeface="Arial"/>
              </a:rPr>
              <a:t>2020</a:t>
            </a:r>
            <a:br>
              <a:rPr lang="ru-RU" sz="4800" b="1" i="0" u="none" strike="noStrike" cap="none" spc="0">
                <a:ln>
                  <a:noFill/>
                </a:ln>
                <a:solidFill>
                  <a:schemeClr val="tx1"/>
                </a:solidFill>
                <a:latin typeface="Arimo"/>
                <a:ea typeface="ヒラギノ角ゴ ProN W3"/>
                <a:cs typeface="Arial"/>
              </a:rPr>
            </a:br>
            <a:r>
              <a:rPr lang="ru-RU" sz="2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Arimo"/>
                <a:ea typeface="+mn-ea"/>
                <a:cs typeface="Arial"/>
              </a:rPr>
              <a:t>СТАРТ ПРОЕКТА</a:t>
            </a:r>
            <a:endParaRPr>
              <a:solidFill>
                <a:schemeClr val="tx1"/>
              </a:solidFill>
              <a:latin typeface="Arimo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15646695" y="5107680"/>
            <a:ext cx="2794628" cy="1128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800" b="1" i="0" u="none" strike="noStrike" cap="none" spc="0">
                <a:ln>
                  <a:noFill/>
                </a:ln>
                <a:solidFill>
                  <a:schemeClr val="tx1"/>
                </a:solidFill>
                <a:latin typeface="Arimo"/>
                <a:ea typeface="ヒラギノ角ゴ ProN W3"/>
                <a:cs typeface="Arial"/>
              </a:rPr>
              <a:t>83</a:t>
            </a:r>
            <a:br>
              <a:rPr lang="ru-RU" sz="4800" b="1" i="0" u="none" strike="noStrike" cap="none" spc="0">
                <a:ln>
                  <a:noFill/>
                </a:ln>
                <a:solidFill>
                  <a:schemeClr val="tx1"/>
                </a:solidFill>
                <a:highlight>
                  <a:srgbClr val="FFFF00"/>
                </a:highlight>
                <a:latin typeface="Arimo"/>
                <a:ea typeface="ヒラギノ角ゴ ProN W3"/>
                <a:cs typeface="Arial"/>
              </a:rPr>
            </a:br>
            <a:r>
              <a:rPr lang="ru-RU" sz="2000" b="0" i="0" u="none" strike="noStrike" cap="none" spc="0">
                <a:ln>
                  <a:noFill/>
                </a:ln>
                <a:solidFill>
                  <a:schemeClr val="tx1"/>
                </a:solidFill>
                <a:highlight>
                  <a:srgbClr val="FFFFFF"/>
                </a:highlight>
                <a:latin typeface="Arimo"/>
                <a:ea typeface="+mn-ea"/>
                <a:cs typeface="Arial"/>
              </a:rPr>
              <a:t>РЕГИОН</a:t>
            </a:r>
            <a:r>
              <a:rPr lang="ru-RU" sz="2000" b="0" i="0" u="none" strike="noStrike" cap="none" spc="0">
                <a:ln>
                  <a:noFill/>
                </a:ln>
                <a:solidFill>
                  <a:schemeClr val="tx1"/>
                </a:solidFill>
                <a:highlight>
                  <a:srgbClr val="FFFFFF"/>
                </a:highlight>
                <a:latin typeface="Arimo"/>
                <a:ea typeface="Arial"/>
                <a:cs typeface="Arial"/>
              </a:rPr>
              <a:t>A</a:t>
            </a:r>
            <a:endParaRPr>
              <a:solidFill>
                <a:schemeClr val="tx1"/>
              </a:solidFill>
              <a:highlight>
                <a:srgbClr val="FFFFFF"/>
              </a:highlight>
              <a:latin typeface="Arimo"/>
            </a:endParaRP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15646696" y="6403081"/>
            <a:ext cx="3143529" cy="1067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000" b="0">
                <a:solidFill>
                  <a:schemeClr val="tx1"/>
                </a:solidFill>
                <a:latin typeface="Arimo"/>
                <a:ea typeface="Arial"/>
                <a:cs typeface="Arial"/>
              </a:rPr>
              <a:t>БОЛЕЕ</a:t>
            </a:r>
            <a:r>
              <a:rPr lang="en-US" sz="4400" b="1">
                <a:solidFill>
                  <a:schemeClr val="tx1"/>
                </a:solidFill>
                <a:latin typeface="Arimo"/>
                <a:ea typeface="Arial"/>
                <a:cs typeface="Arial"/>
              </a:rPr>
              <a:t> 40</a:t>
            </a:r>
            <a:br>
              <a:rPr lang="ru-RU" sz="4800" b="1" i="0" u="none" strike="noStrike" cap="none" spc="0">
                <a:ln>
                  <a:noFill/>
                </a:ln>
                <a:solidFill>
                  <a:schemeClr val="tx1"/>
                </a:solidFill>
                <a:latin typeface="Arimo"/>
                <a:ea typeface="ヒラギノ角ゴ ProN W3"/>
                <a:cs typeface="Arial"/>
              </a:rPr>
            </a:br>
            <a:r>
              <a:rPr lang="ru-RU" sz="2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Arimo"/>
                <a:ea typeface="+mn-ea"/>
                <a:cs typeface="Arial"/>
              </a:rPr>
              <a:t>СПЕЦИАЛИЗАЦИЙ</a:t>
            </a:r>
            <a:endParaRPr>
              <a:solidFill>
                <a:schemeClr val="tx1"/>
              </a:solidFill>
              <a:latin typeface="Arimo"/>
            </a:endParaRPr>
          </a:p>
        </p:txBody>
      </p:sp>
      <p:grpSp>
        <p:nvGrpSpPr>
          <p:cNvPr id="3" name="Группа 2"/>
          <p:cNvGrpSpPr/>
          <p:nvPr/>
        </p:nvGrpSpPr>
        <p:grpSpPr bwMode="auto">
          <a:xfrm>
            <a:off x="15675074" y="7840464"/>
            <a:ext cx="2762293" cy="1304736"/>
            <a:chOff x="15646697" y="6025498"/>
            <a:chExt cx="2762293" cy="1222302"/>
          </a:xfrm>
        </p:grpSpPr>
        <p:sp>
          <p:nvSpPr>
            <p:cNvPr id="30" name="Google Shape;245;g1150a0a3be1_1_47"/>
            <p:cNvSpPr txBox="1"/>
            <p:nvPr/>
          </p:nvSpPr>
          <p:spPr bwMode="auto">
            <a:xfrm>
              <a:off x="15646697" y="6718300"/>
              <a:ext cx="2252962" cy="52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white"/>
                </a:buClr>
                <a:buSzPts val="1400"/>
                <a:buFont typeface="Arial"/>
                <a:buNone/>
                <a:defRPr/>
              </a:pPr>
              <a:r>
                <a:rPr lang="ru-RU" sz="2000" b="0" i="0" u="none" strike="noStrike" cap="none" spc="0">
                  <a:ln>
                    <a:noFill/>
                  </a:ln>
                  <a:solidFill>
                    <a:schemeClr val="tx1"/>
                  </a:solidFill>
                  <a:latin typeface="Arimo"/>
                  <a:ea typeface="+mn-ea"/>
                  <a:cs typeface="Arial"/>
                </a:rPr>
                <a:t>ТЫС. ВЫПУСКНИКОВ ПРОЕКТА ЗА ВЕСЬ ПЕРИОД </a:t>
              </a:r>
              <a:endParaRPr>
                <a:solidFill>
                  <a:schemeClr val="tx1"/>
                </a:solidFill>
                <a:latin typeface="Arimo"/>
              </a:endParaRPr>
            </a:p>
          </p:txBody>
        </p:sp>
        <p:sp>
          <p:nvSpPr>
            <p:cNvPr id="31" name="Google Shape;247;g1150a0a3be1_1_47"/>
            <p:cNvSpPr txBox="1"/>
            <p:nvPr/>
          </p:nvSpPr>
          <p:spPr bwMode="auto">
            <a:xfrm>
              <a:off x="15646697" y="6025498"/>
              <a:ext cx="2762293" cy="10317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  <a:defRPr/>
              </a:pPr>
              <a:r>
                <a:rPr lang="en-US" sz="4400" b="1">
                  <a:solidFill>
                    <a:schemeClr val="tx1"/>
                  </a:solidFill>
                  <a:highlight>
                    <a:srgbClr val="FFFFFF"/>
                  </a:highlight>
                  <a:latin typeface="Arimo"/>
                  <a:ea typeface="+mj-ea"/>
                  <a:cs typeface="Arial"/>
                </a:rPr>
                <a:t>&gt;7,</a:t>
              </a:r>
              <a:r>
                <a:rPr lang="en-US" sz="4400" b="1">
                  <a:solidFill>
                    <a:schemeClr val="tx1"/>
                  </a:solidFill>
                  <a:latin typeface="Arimo"/>
                  <a:ea typeface="Arial"/>
                  <a:cs typeface="Arial"/>
                </a:rPr>
                <a:t>9</a:t>
              </a:r>
              <a:endParaRPr sz="4400" b="1">
                <a:solidFill>
                  <a:schemeClr val="tx1"/>
                </a:solidFill>
                <a:highlight>
                  <a:srgbClr val="FFFF00"/>
                </a:highlight>
                <a:latin typeface="Arimo"/>
                <a:ea typeface="+mj-ea"/>
                <a:cs typeface="Arial"/>
              </a:endParaRPr>
            </a:p>
          </p:txBody>
        </p:sp>
      </p:grpSp>
      <p:sp>
        <p:nvSpPr>
          <p:cNvPr id="35" name="TextBox 34"/>
          <p:cNvSpPr txBox="1"/>
          <p:nvPr/>
        </p:nvSpPr>
        <p:spPr bwMode="auto">
          <a:xfrm>
            <a:off x="885825" y="5320009"/>
            <a:ext cx="3666331" cy="4431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marL="285750" marR="0" lvl="0" indent="-285750" algn="l" defTabSz="91440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/>
              <a:buChar char="-"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Министерство</a:t>
            </a:r>
            <a:b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</a:b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сельского хозяйства РФ</a:t>
            </a:r>
            <a:endParaRPr>
              <a:latin typeface="Arimo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885825" y="5929609"/>
            <a:ext cx="4343400" cy="4431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marL="285750" marR="0" lvl="0" indent="-285750" algn="l" defTabSz="91440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/>
              <a:buChar char="-"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Аграрные высшие учебные</a:t>
            </a:r>
            <a:b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</a:b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заведения и академии</a:t>
            </a:r>
            <a:endParaRPr>
              <a:latin typeface="Arimo"/>
            </a:endParaRPr>
          </a:p>
        </p:txBody>
      </p:sp>
      <p:sp>
        <p:nvSpPr>
          <p:cNvPr id="37" name="TextBox 36"/>
          <p:cNvSpPr txBox="1"/>
          <p:nvPr/>
        </p:nvSpPr>
        <p:spPr bwMode="auto">
          <a:xfrm>
            <a:off x="885825" y="6539209"/>
            <a:ext cx="4655517" cy="4688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marL="285750" marR="0" lvl="0" indent="-285750" algn="l" defTabSz="91440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/>
              <a:buChar char="-"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Федеральные органы</a:t>
            </a:r>
            <a:endParaRPr>
              <a:latin typeface="Arimo"/>
            </a:endParaRPr>
          </a:p>
          <a:p>
            <a:pPr marL="285750" marR="0" lvl="0" indent="-285750" algn="l" defTabSz="91440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/>
              <a:buChar char="-"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исполнительной власти</a:t>
            </a:r>
            <a:endParaRPr>
              <a:latin typeface="Arimo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885825" y="7134807"/>
            <a:ext cx="4655517" cy="4431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marL="285750" marR="0" lvl="0" indent="-285750" algn="l" defTabSz="91440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/>
              <a:buChar char="-"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Крупные</a:t>
            </a:r>
            <a:b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</a:b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предприятия АПК</a:t>
            </a:r>
            <a:endParaRPr>
              <a:latin typeface="Arimo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885825" y="7756691"/>
            <a:ext cx="4495801" cy="7904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>
              <a:lnSpc>
                <a:spcPct val="107000"/>
              </a:lnSpc>
              <a:spcAft>
                <a:spcPts val="800"/>
              </a:spcAft>
              <a:defRPr sz="1000" b="1">
                <a:solidFill>
                  <a:schemeClr val="bg2">
                    <a:lumMod val="50000"/>
                  </a:schemeClr>
                </a:solidFill>
                <a:latin typeface="Arial"/>
                <a:cs typeface="Calibri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>
              <a:spcBef>
                <a:spcPts val="0"/>
              </a:spcBef>
              <a:spcAft>
                <a:spcPts val="0"/>
              </a:spcAft>
            </a:lvl6pPr>
            <a:lvl7pPr marL="2971800" indent="-228600">
              <a:spcBef>
                <a:spcPts val="0"/>
              </a:spcBef>
              <a:spcAft>
                <a:spcPts val="0"/>
              </a:spcAft>
            </a:lvl7pPr>
            <a:lvl8pPr marL="3429000" indent="-228600">
              <a:spcBef>
                <a:spcPts val="0"/>
              </a:spcBef>
              <a:spcAft>
                <a:spcPts val="0"/>
              </a:spcAft>
            </a:lvl8pPr>
            <a:lvl9pPr marL="3886200" indent="-228600">
              <a:spcBef>
                <a:spcPts val="0"/>
              </a:spcBef>
              <a:spcAft>
                <a:spcPts val="0"/>
              </a:spcAft>
            </a:lvl9pPr>
          </a:lstStyle>
          <a:p>
            <a:pPr marL="285750" marR="0" lvl="0" indent="-285750" algn="l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-"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Лидеры мнений, эксперты</a:t>
            </a:r>
            <a:b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</a:br>
            <a:r>
              <a:rPr lang="ru-RU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mo"/>
                <a:cs typeface="Arial"/>
              </a:rPr>
              <a:t>отрасли по направлениям и специализациям</a:t>
            </a:r>
            <a:endParaRPr>
              <a:latin typeface="Arimo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869610" y="4221063"/>
            <a:ext cx="4215946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i="0" u="none" strike="noStrike" cap="none" spc="0">
                <a:ln>
                  <a:noFill/>
                </a:ln>
                <a:solidFill>
                  <a:schemeClr val="tx1"/>
                </a:solidFill>
                <a:latin typeface="Arimo"/>
                <a:cs typeface="Arial"/>
              </a:rPr>
              <a:t>ОСНОВНЫЕ ПАРТНЕРЫ ПРОЕКТА:</a:t>
            </a:r>
            <a:endParaRPr>
              <a:solidFill>
                <a:schemeClr val="tx1"/>
              </a:solidFill>
              <a:latin typeface="Arimo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7048956" y="389439"/>
            <a:ext cx="1452433" cy="79175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3260" y="1532453"/>
            <a:ext cx="539604" cy="8348526"/>
          </a:xfrm>
          <a:prstGeom prst="rect">
            <a:avLst/>
          </a:prstGeom>
        </p:spPr>
      </p:pic>
      <p:sp>
        <p:nvSpPr>
          <p:cNvPr id="23" name="Google Shape;358;p30"/>
          <p:cNvSpPr txBox="1">
            <a:spLocks noGrp="1"/>
          </p:cNvSpPr>
          <p:nvPr>
            <p:ph type="sldNum" idx="4294967295"/>
          </p:nvPr>
        </p:nvSpPr>
        <p:spPr bwMode="auto">
          <a:xfrm>
            <a:off x="17842496" y="10071100"/>
            <a:ext cx="979697" cy="77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pPr>
            <a:fld id="{00000000-1234-1234-1234-123412341234}" type="slidenum">
              <a:rPr lang="ru-RU" sz="1350">
                <a:solidFill>
                  <a:schemeClr val="tx1"/>
                </a:solidFill>
                <a:latin typeface="Arimo"/>
                <a:ea typeface="Roboto Condensed"/>
                <a:cs typeface="Roboto Condensed"/>
              </a:rPr>
              <a:t/>
            </a:fld>
            <a:endParaRPr sz="1350">
              <a:solidFill>
                <a:schemeClr val="tx1"/>
              </a:solidFill>
              <a:latin typeface="Arimo"/>
              <a:ea typeface="Roboto Condensed"/>
              <a:cs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" name="Заголовок 3"/>
          <p:cNvSpPr txBox="1"/>
          <p:nvPr/>
        </p:nvSpPr>
        <p:spPr bwMode="auto">
          <a:xfrm>
            <a:off x="869610" y="791310"/>
            <a:ext cx="13371653" cy="134184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ts val="0"/>
              </a:spcBef>
              <a:buNone/>
              <a:defRPr sz="2700" b="1"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ru-RU" sz="3600" spc="-226">
                <a:solidFill>
                  <a:schemeClr val="tx1"/>
                </a:solidFill>
                <a:latin typeface="Arimo"/>
                <a:cs typeface="Tahoma"/>
              </a:rPr>
              <a:t>СВОЁ</a:t>
            </a:r>
            <a:r>
              <a:rPr lang="ru-RU" sz="3600" spc="-226">
                <a:solidFill>
                  <a:schemeClr val="tx1"/>
                </a:solidFill>
                <a:latin typeface="Arimo"/>
                <a:cs typeface="Tahoma"/>
              </a:rPr>
              <a:t>. Фермерство</a:t>
            </a:r>
            <a:endParaRPr lang="ru-RU" sz="3600" spc="-226">
              <a:solidFill>
                <a:schemeClr val="tx1"/>
              </a:solidFill>
              <a:latin typeface="Arimo"/>
              <a:cs typeface="Tahoma"/>
            </a:endParaRPr>
          </a:p>
        </p:txBody>
      </p:sp>
      <p:sp>
        <p:nvSpPr>
          <p:cNvPr id="30" name="Google Shape;245;g1150a0a3be1_1_47"/>
          <p:cNvSpPr txBox="1"/>
          <p:nvPr/>
        </p:nvSpPr>
        <p:spPr bwMode="auto">
          <a:xfrm>
            <a:off x="15646697" y="8515286"/>
            <a:ext cx="2252962" cy="565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400"/>
              <a:buFont typeface="Arial"/>
              <a:buNone/>
              <a:defRPr/>
            </a:pPr>
            <a:endParaRPr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7048956" y="389439"/>
            <a:ext cx="1452433" cy="7917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 bwMode="auto">
          <a:xfrm>
            <a:off x="789954" y="1460094"/>
            <a:ext cx="10010602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5">
              <a:lnSpc>
                <a:spcPct val="107000"/>
              </a:lnSpc>
              <a:defRPr/>
            </a:pPr>
            <a:r>
              <a:rPr lang="ru-RU" sz="2000">
                <a:solidFill>
                  <a:prstClr val="black"/>
                </a:solidFill>
                <a:latin typeface="Arimo"/>
                <a:ea typeface="+mj-ea"/>
                <a:cs typeface="Arial"/>
              </a:rPr>
              <a:t>Предоставляем полный спектр услуг для агробизнеса:</a:t>
            </a:r>
            <a:endParaRPr/>
          </a:p>
          <a:p>
            <a:pPr defTabSz="914345">
              <a:lnSpc>
                <a:spcPct val="107000"/>
              </a:lnSpc>
              <a:defRPr/>
            </a:pPr>
            <a:r>
              <a:rPr lang="ru-RU" sz="2000">
                <a:solidFill>
                  <a:prstClr val="black"/>
                </a:solidFill>
                <a:latin typeface="Arimo"/>
                <a:ea typeface="+mj-ea"/>
                <a:cs typeface="Arial"/>
              </a:rPr>
              <a:t>маркетплейс</a:t>
            </a:r>
            <a:r>
              <a:rPr lang="ru-RU" sz="2000">
                <a:solidFill>
                  <a:prstClr val="black"/>
                </a:solidFill>
                <a:latin typeface="Arimo"/>
                <a:ea typeface="+mj-ea"/>
                <a:cs typeface="Arial"/>
              </a:rPr>
              <a:t> товаров, цифровые сервисы и банковские услуги, школа фермера, бизнес с нуля,</a:t>
            </a:r>
            <a:br>
              <a:rPr lang="ru-RU" sz="2000">
                <a:solidFill>
                  <a:prstClr val="black"/>
                </a:solidFill>
                <a:latin typeface="Arimo"/>
                <a:ea typeface="+mj-ea"/>
                <a:cs typeface="Arial"/>
              </a:rPr>
            </a:br>
            <a:r>
              <a:rPr lang="ru-RU" sz="2000">
                <a:solidFill>
                  <a:prstClr val="black"/>
                </a:solidFill>
                <a:latin typeface="Arimo"/>
                <a:ea typeface="+mj-ea"/>
                <a:cs typeface="Arial"/>
              </a:rPr>
              <a:t>медиаплатформа</a:t>
            </a:r>
            <a:r>
              <a:rPr lang="ru-RU" sz="2000">
                <a:solidFill>
                  <a:prstClr val="black"/>
                </a:solidFill>
                <a:latin typeface="Arimo"/>
                <a:ea typeface="+mj-ea"/>
                <a:cs typeface="Arial"/>
              </a:rPr>
              <a:t> и актуальные новости сферы </a:t>
            </a:r>
            <a:r>
              <a:rPr lang="ru-RU">
                <a:solidFill>
                  <a:schemeClr val="bg1"/>
                </a:solidFill>
                <a:latin typeface="Arimo"/>
                <a:cs typeface="Arial"/>
              </a:rPr>
              <a:t>АПК</a:t>
            </a:r>
            <a:endParaRPr lang="ru-RU">
              <a:latin typeface="Arimo"/>
            </a:endParaRPr>
          </a:p>
        </p:txBody>
      </p:sp>
      <p:grpSp>
        <p:nvGrpSpPr>
          <p:cNvPr id="22" name="Группа 21"/>
          <p:cNvGrpSpPr/>
          <p:nvPr/>
        </p:nvGrpSpPr>
        <p:grpSpPr bwMode="auto">
          <a:xfrm>
            <a:off x="789954" y="3165841"/>
            <a:ext cx="3533602" cy="5326888"/>
            <a:chOff x="6892485" y="840669"/>
            <a:chExt cx="2112726" cy="4221597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7074864" y="1119538"/>
              <a:ext cx="1740694" cy="3770030"/>
            </a:xfrm>
            <a:prstGeom prst="rect">
              <a:avLst/>
            </a:prstGeom>
          </p:spPr>
        </p:pic>
        <p:pic>
          <p:nvPicPr>
            <p:cNvPr id="32" name="Picture 9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6892485" y="840669"/>
              <a:ext cx="2112726" cy="4221597"/>
            </a:xfrm>
            <a:prstGeom prst="rect">
              <a:avLst/>
            </a:prstGeom>
          </p:spPr>
        </p:pic>
      </p:grpSp>
      <p:pic>
        <p:nvPicPr>
          <p:cNvPr id="34" name="Рисунок 3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349422" y="3365500"/>
            <a:ext cx="2558337" cy="5540899"/>
          </a:xfrm>
          <a:prstGeom prst="rect">
            <a:avLst/>
          </a:prstGeom>
        </p:spPr>
      </p:pic>
      <p:pic>
        <p:nvPicPr>
          <p:cNvPr id="42" name="Picture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093910" y="2903443"/>
            <a:ext cx="3004220" cy="6002956"/>
          </a:xfrm>
          <a:prstGeom prst="rect">
            <a:avLst/>
          </a:prstGeom>
        </p:spPr>
      </p:pic>
      <p:grpSp>
        <p:nvGrpSpPr>
          <p:cNvPr id="43" name="Группа 42"/>
          <p:cNvGrpSpPr/>
          <p:nvPr/>
        </p:nvGrpSpPr>
        <p:grpSpPr bwMode="auto">
          <a:xfrm>
            <a:off x="9545324" y="3514577"/>
            <a:ext cx="3922232" cy="3584722"/>
            <a:chOff x="5143268" y="2093854"/>
            <a:chExt cx="2832332" cy="770327"/>
          </a:xfrm>
        </p:grpSpPr>
        <p:sp>
          <p:nvSpPr>
            <p:cNvPr id="44" name="TextBox 43"/>
            <p:cNvSpPr txBox="1"/>
            <p:nvPr/>
          </p:nvSpPr>
          <p:spPr bwMode="auto">
            <a:xfrm>
              <a:off x="5143268" y="2093854"/>
              <a:ext cx="2133832" cy="1388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3600" b="1">
                  <a:solidFill>
                    <a:schemeClr val="tx1"/>
                  </a:solidFill>
                  <a:latin typeface="Arimo"/>
                  <a:cs typeface="Arial"/>
                </a:rPr>
                <a:t>&gt; </a:t>
              </a:r>
              <a:r>
                <a:rPr lang="ru-RU" sz="3600" b="1">
                  <a:solidFill>
                    <a:schemeClr val="tx1"/>
                  </a:solidFill>
                  <a:latin typeface="Arimo"/>
                  <a:cs typeface="Arial"/>
                </a:rPr>
                <a:t>2.7 </a:t>
              </a:r>
              <a:r>
                <a:rPr lang="ru-RU" sz="3600" b="1">
                  <a:solidFill>
                    <a:schemeClr val="tx1"/>
                  </a:solidFill>
                  <a:latin typeface="Arimo"/>
                  <a:cs typeface="Arial"/>
                </a:rPr>
                <a:t>млн.</a:t>
              </a:r>
              <a:endParaRPr lang="ru-RU" sz="3600" b="1">
                <a:solidFill>
                  <a:schemeClr val="tx1"/>
                </a:solidFill>
                <a:latin typeface="Arimo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283200" y="2494849"/>
              <a:ext cx="26924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>
                  <a:solidFill>
                    <a:schemeClr val="bg1"/>
                  </a:solidFill>
                  <a:latin typeface="Aeroport Light"/>
                  <a:cs typeface="Arial"/>
                </a:rPr>
                <a:t>товаров</a:t>
              </a:r>
              <a:endParaRPr lang="ru-RU"/>
            </a:p>
          </p:txBody>
        </p:sp>
      </p:grpSp>
      <p:sp>
        <p:nvSpPr>
          <p:cNvPr id="46" name="TextBox 45"/>
          <p:cNvSpPr txBox="1"/>
          <p:nvPr/>
        </p:nvSpPr>
        <p:spPr bwMode="auto">
          <a:xfrm>
            <a:off x="9739103" y="4160907"/>
            <a:ext cx="2692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товаров</a:t>
            </a:r>
            <a:endParaRPr lang="ru-RU" sz="2400">
              <a:solidFill>
                <a:schemeClr val="tx1"/>
              </a:solidFill>
              <a:latin typeface="Arimo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14071307" y="3514576"/>
            <a:ext cx="19977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chemeClr val="tx1"/>
                </a:solidFill>
                <a:latin typeface="Arimo"/>
                <a:cs typeface="Arial"/>
              </a:rPr>
              <a:t>&gt; </a:t>
            </a:r>
            <a:r>
              <a:rPr lang="ru-RU" sz="3600" b="1">
                <a:solidFill>
                  <a:schemeClr val="tx1"/>
                </a:solidFill>
                <a:latin typeface="Arimo"/>
                <a:cs typeface="Arial"/>
              </a:rPr>
              <a:t>700</a:t>
            </a:r>
            <a:endParaRPr lang="ru-RU" sz="3600" b="1">
              <a:solidFill>
                <a:schemeClr val="tx1"/>
              </a:solidFill>
              <a:latin typeface="Arimo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4064022" y="4160907"/>
            <a:ext cx="3050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товарных категорий</a:t>
            </a:r>
            <a:endParaRPr lang="ru-RU" sz="2400">
              <a:solidFill>
                <a:schemeClr val="tx1"/>
              </a:solidFill>
              <a:latin typeface="Arimo"/>
            </a:endParaRPr>
          </a:p>
        </p:txBody>
      </p:sp>
      <p:sp>
        <p:nvSpPr>
          <p:cNvPr id="48" name="TextBox 47"/>
          <p:cNvSpPr txBox="1"/>
          <p:nvPr/>
        </p:nvSpPr>
        <p:spPr bwMode="auto">
          <a:xfrm>
            <a:off x="9731769" y="5755852"/>
            <a:ext cx="19977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chemeClr val="tx1"/>
                </a:solidFill>
                <a:latin typeface="Arimo"/>
                <a:cs typeface="Arial"/>
              </a:rPr>
              <a:t>13 тыс.</a:t>
            </a:r>
            <a:endParaRPr lang="ru-RU" sz="3600" b="1">
              <a:solidFill>
                <a:schemeClr val="tx1"/>
              </a:solidFill>
              <a:latin typeface="Arimo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9596048" y="6546592"/>
            <a:ext cx="20072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tx1"/>
                </a:solidFill>
                <a:latin typeface="Aeroport Light"/>
                <a:cs typeface="Arial"/>
              </a:rPr>
              <a:t>поставщик</a:t>
            </a:r>
            <a:r>
              <a:rPr lang="ru-RU" sz="2400">
                <a:solidFill>
                  <a:schemeClr val="bg1"/>
                </a:solidFill>
                <a:latin typeface="Aeroport Light"/>
                <a:cs typeface="Arial"/>
              </a:rPr>
              <a:t>о</a:t>
            </a:r>
            <a:r>
              <a:rPr lang="ru-RU">
                <a:solidFill>
                  <a:schemeClr val="bg1"/>
                </a:solidFill>
                <a:latin typeface="Aeroport Light"/>
                <a:cs typeface="Arial"/>
              </a:rPr>
              <a:t>в</a:t>
            </a:r>
            <a:endParaRPr lang="ru-RU"/>
          </a:p>
        </p:txBody>
      </p:sp>
      <p:sp>
        <p:nvSpPr>
          <p:cNvPr id="49" name="TextBox 48"/>
          <p:cNvSpPr txBox="1"/>
          <p:nvPr/>
        </p:nvSpPr>
        <p:spPr bwMode="auto">
          <a:xfrm>
            <a:off x="14241262" y="5788811"/>
            <a:ext cx="19977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chemeClr val="tx1"/>
                </a:solidFill>
                <a:latin typeface="Arimo"/>
                <a:cs typeface="Arial"/>
              </a:rPr>
              <a:t>&gt; </a:t>
            </a:r>
            <a:r>
              <a:rPr lang="ru-RU" sz="3600" b="1">
                <a:solidFill>
                  <a:schemeClr val="tx1"/>
                </a:solidFill>
                <a:latin typeface="Arimo"/>
                <a:cs typeface="Arial"/>
              </a:rPr>
              <a:t>50</a:t>
            </a:r>
            <a:endParaRPr lang="ru-RU" sz="3600" b="1">
              <a:solidFill>
                <a:schemeClr val="tx1"/>
              </a:solidFill>
              <a:latin typeface="Arimo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4529051" y="654659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сервис</a:t>
            </a:r>
            <a:r>
              <a:rPr lang="ru-RU">
                <a:solidFill>
                  <a:schemeClr val="bg1"/>
                </a:solidFill>
                <a:latin typeface="Aeroport Light"/>
                <a:cs typeface="Arial"/>
              </a:rPr>
              <a:t>ов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116044" y="7779899"/>
            <a:ext cx="1076845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31">
              <a:spcBef>
                <a:spcPts val="600"/>
              </a:spcBef>
              <a:defRPr/>
            </a:pPr>
            <a:r>
              <a:rPr lang="ru-RU" sz="2000" b="1">
                <a:solidFill>
                  <a:schemeClr val="tx1"/>
                </a:solidFill>
                <a:latin typeface="Aeroport Light"/>
                <a:cs typeface="Arial"/>
              </a:rPr>
              <a:t>	</a:t>
            </a:r>
            <a:r>
              <a:rPr lang="ru-RU" sz="2000" b="1">
                <a:solidFill>
                  <a:schemeClr val="tx1"/>
                </a:solidFill>
                <a:latin typeface="Arimo"/>
                <a:cs typeface="Arial"/>
              </a:rPr>
              <a:t>Своё.Фермерство</a:t>
            </a:r>
            <a:r>
              <a:rPr lang="ru-RU" sz="2000" b="1">
                <a:solidFill>
                  <a:schemeClr val="tx1"/>
                </a:solidFill>
                <a:latin typeface="Arimo"/>
                <a:cs typeface="Arial"/>
              </a:rPr>
              <a:t> </a:t>
            </a: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— В2В-маркетплейс для покупки и продажи товаров</a:t>
            </a:r>
            <a:br>
              <a:rPr lang="ru-RU" sz="2000">
                <a:solidFill>
                  <a:schemeClr val="tx1"/>
                </a:solidFill>
                <a:latin typeface="Arimo"/>
                <a:cs typeface="Arial"/>
              </a:rPr>
            </a:b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для сельского хозяйства.</a:t>
            </a:r>
            <a:endParaRPr lang="ru-RU" sz="2000">
              <a:solidFill>
                <a:schemeClr val="tx1"/>
              </a:solidFill>
              <a:latin typeface="Arimo"/>
            </a:endParaRPr>
          </a:p>
          <a:p>
            <a:pPr defTabSz="844031">
              <a:spcBef>
                <a:spcPts val="600"/>
              </a:spcBef>
              <a:defRPr/>
            </a:pP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	Любой </a:t>
            </a: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агропредприниматель</a:t>
            </a: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 России может пройти бесплатную регистрацию, создать онлайн-магазин на </a:t>
            </a: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маркетплейсе</a:t>
            </a: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 и начать продавать без комиссий и затрат. Наши цифровые сервисы помогают сэкономить время, средства, повысить эффективность работы и вывести бизнес на новый уровень</a:t>
            </a:r>
            <a:endParaRPr lang="ru-RU" sz="2000">
              <a:solidFill>
                <a:schemeClr val="tx1"/>
              </a:solidFill>
              <a:latin typeface="Arimo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3260" y="1532453"/>
            <a:ext cx="539604" cy="8348526"/>
          </a:xfrm>
          <a:prstGeom prst="rect">
            <a:avLst/>
          </a:prstGeom>
        </p:spPr>
      </p:pic>
      <p:sp>
        <p:nvSpPr>
          <p:cNvPr id="27" name="Google Shape;358;p30"/>
          <p:cNvSpPr txBox="1">
            <a:spLocks noGrp="1"/>
          </p:cNvSpPr>
          <p:nvPr>
            <p:ph type="sldNum" idx="4294967295"/>
          </p:nvPr>
        </p:nvSpPr>
        <p:spPr bwMode="auto">
          <a:xfrm>
            <a:off x="17842496" y="10071100"/>
            <a:ext cx="979697" cy="77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pPr>
            <a:fld id="{00000000-1234-1234-1234-123412341234}" type="slidenum">
              <a:rPr lang="ru-RU" sz="1350">
                <a:solidFill>
                  <a:schemeClr val="tx1"/>
                </a:solidFill>
                <a:latin typeface="Arimo"/>
                <a:ea typeface="Roboto Condensed"/>
                <a:cs typeface="Roboto Condensed"/>
              </a:rPr>
              <a:t/>
            </a:fld>
            <a:endParaRPr sz="1350">
              <a:solidFill>
                <a:schemeClr val="tx1"/>
              </a:solidFill>
              <a:latin typeface="Arimo"/>
              <a:ea typeface="Roboto Condensed"/>
              <a:cs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" name="Заголовок 3"/>
          <p:cNvSpPr txBox="1"/>
          <p:nvPr/>
        </p:nvSpPr>
        <p:spPr bwMode="auto">
          <a:xfrm>
            <a:off x="869610" y="791310"/>
            <a:ext cx="13371653" cy="134184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ts val="0"/>
              </a:spcBef>
              <a:buNone/>
              <a:defRPr sz="2700" b="1"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ru-RU" sz="3600" spc="-226">
                <a:solidFill>
                  <a:schemeClr val="tx1"/>
                </a:solidFill>
                <a:latin typeface="Arimo"/>
                <a:cs typeface="Tahoma"/>
              </a:rPr>
              <a:t>Цифровая платформа «</a:t>
            </a:r>
            <a:r>
              <a:rPr lang="ru-RU" sz="3600" spc="-226">
                <a:solidFill>
                  <a:schemeClr val="tx1"/>
                </a:solidFill>
                <a:latin typeface="Arimo"/>
                <a:cs typeface="Tahoma"/>
              </a:rPr>
              <a:t>СВОЁ. Родное</a:t>
            </a:r>
            <a:r>
              <a:rPr lang="ru-RU" sz="3600">
                <a:solidFill>
                  <a:schemeClr val="tx1"/>
                </a:solidFill>
                <a:latin typeface="Arimo"/>
              </a:rPr>
              <a:t>»</a:t>
            </a:r>
            <a:endParaRPr lang="ru-RU" sz="3600">
              <a:solidFill>
                <a:schemeClr val="tx1"/>
              </a:solidFill>
              <a:latin typeface="Arimo"/>
            </a:endParaRPr>
          </a:p>
        </p:txBody>
      </p:sp>
      <p:sp>
        <p:nvSpPr>
          <p:cNvPr id="30" name="Google Shape;245;g1150a0a3be1_1_47"/>
          <p:cNvSpPr txBox="1"/>
          <p:nvPr/>
        </p:nvSpPr>
        <p:spPr bwMode="auto">
          <a:xfrm>
            <a:off x="15646697" y="8515286"/>
            <a:ext cx="2252962" cy="565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400"/>
              <a:buFont typeface="Arial"/>
              <a:buNone/>
              <a:defRPr/>
            </a:pPr>
            <a:endParaRPr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7048956" y="389439"/>
            <a:ext cx="1452433" cy="7917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 bwMode="auto">
          <a:xfrm>
            <a:off x="789954" y="1460094"/>
            <a:ext cx="10010602" cy="1056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5">
              <a:lnSpc>
                <a:spcPct val="107000"/>
              </a:lnSpc>
              <a:defRPr/>
            </a:pPr>
            <a:r>
              <a:rPr lang="ru-RU" sz="2000">
                <a:solidFill>
                  <a:prstClr val="black"/>
                </a:solidFill>
                <a:latin typeface="Arimo"/>
                <a:ea typeface="+mj-ea"/>
                <a:cs typeface="Arial"/>
              </a:rPr>
              <a:t>Продвигаем единственную площадку, объединяющую всех фермеров России:</a:t>
            </a:r>
            <a:endParaRPr/>
          </a:p>
          <a:p>
            <a:pPr defTabSz="914345">
              <a:lnSpc>
                <a:spcPct val="107000"/>
              </a:lnSpc>
              <a:defRPr/>
            </a:pPr>
            <a:r>
              <a:rPr lang="ru-RU" sz="2000">
                <a:solidFill>
                  <a:prstClr val="black"/>
                </a:solidFill>
                <a:latin typeface="Arimo"/>
                <a:ea typeface="+mj-ea"/>
                <a:cs typeface="Arial"/>
              </a:rPr>
              <a:t>маркетплейс</a:t>
            </a:r>
            <a:r>
              <a:rPr lang="ru-RU" sz="2000">
                <a:solidFill>
                  <a:prstClr val="black"/>
                </a:solidFill>
                <a:latin typeface="Arimo"/>
                <a:ea typeface="+mj-ea"/>
                <a:cs typeface="Arial"/>
              </a:rPr>
              <a:t> свежих и натуральных продуктов локальных производителей, поддержка и продвижение фермерства</a:t>
            </a:r>
            <a:endParaRPr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4646884" y="653882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chemeClr val="bg1"/>
                </a:solidFill>
                <a:latin typeface="Aeroport Light"/>
                <a:cs typeface="Arial"/>
              </a:rPr>
              <a:t>о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074046" y="7393747"/>
            <a:ext cx="1076845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31">
              <a:spcBef>
                <a:spcPts val="600"/>
              </a:spcBef>
              <a:defRPr/>
            </a:pPr>
            <a:r>
              <a:rPr lang="ru-RU" sz="2000" b="1">
                <a:solidFill>
                  <a:schemeClr val="tx1"/>
                </a:solidFill>
                <a:latin typeface="Aeroport Light"/>
                <a:cs typeface="Arial"/>
              </a:rPr>
              <a:t>	</a:t>
            </a:r>
            <a:r>
              <a:rPr lang="ru-RU" sz="2000" b="1">
                <a:solidFill>
                  <a:schemeClr val="tx1"/>
                </a:solidFill>
                <a:latin typeface="Arimo"/>
                <a:cs typeface="Arial"/>
              </a:rPr>
              <a:t>Своё.Родное</a:t>
            </a:r>
            <a:r>
              <a:rPr lang="ru-RU" sz="2000" b="1">
                <a:solidFill>
                  <a:schemeClr val="tx1"/>
                </a:solidFill>
                <a:latin typeface="Arimo"/>
                <a:cs typeface="Arial"/>
              </a:rPr>
              <a:t> </a:t>
            </a: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— проект «</a:t>
            </a: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Россельхозбанка</a:t>
            </a: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» создан для обеспечения точки пересечения интересов потребителей и возможностей фермеров, напрямую, без посредников и наценок.</a:t>
            </a:r>
            <a:endParaRPr lang="ru-RU" sz="2000">
              <a:solidFill>
                <a:schemeClr val="tx1"/>
              </a:solidFill>
              <a:latin typeface="Arimo"/>
            </a:endParaRPr>
          </a:p>
          <a:p>
            <a:pPr defTabSz="844031">
              <a:spcBef>
                <a:spcPts val="600"/>
              </a:spcBef>
              <a:defRPr/>
            </a:pP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	Это </a:t>
            </a:r>
            <a:r>
              <a:rPr lang="ru-RU" sz="2000">
                <a:solidFill>
                  <a:schemeClr val="tx1"/>
                </a:solidFill>
                <a:latin typeface="Arimo"/>
                <a:cs typeface="Arial"/>
              </a:rPr>
              <a:t>возможность создания собственного интернет-магазина и подключения инструментов продвижения для продажи натуральной фермерской продукции клиентам через мобильное приложение.</a:t>
            </a:r>
            <a:endParaRPr lang="ru-RU" sz="2000">
              <a:solidFill>
                <a:schemeClr val="tx1"/>
              </a:solidFill>
              <a:latin typeface="Arimo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404540" y="3514576"/>
            <a:ext cx="1905000" cy="4125889"/>
          </a:xfrm>
          <a:prstGeom prst="rect">
            <a:avLst/>
          </a:prstGeom>
        </p:spPr>
      </p:pic>
      <p:pic>
        <p:nvPicPr>
          <p:cNvPr id="28" name="Picture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232344" y="3190944"/>
            <a:ext cx="2249391" cy="4422415"/>
          </a:xfrm>
          <a:prstGeom prst="rect">
            <a:avLst/>
          </a:prstGeom>
        </p:spPr>
      </p:pic>
      <p:grpSp>
        <p:nvGrpSpPr>
          <p:cNvPr id="29" name="Группа 28"/>
          <p:cNvGrpSpPr/>
          <p:nvPr/>
        </p:nvGrpSpPr>
        <p:grpSpPr bwMode="auto">
          <a:xfrm>
            <a:off x="2851430" y="2642785"/>
            <a:ext cx="3239645" cy="5548152"/>
            <a:chOff x="6080439" y="762476"/>
            <a:chExt cx="2112726" cy="4153724"/>
          </a:xfrm>
        </p:grpSpPr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6279108" y="1039028"/>
              <a:ext cx="1707301" cy="3697708"/>
            </a:xfrm>
            <a:prstGeom prst="rect">
              <a:avLst/>
            </a:prstGeom>
          </p:spPr>
        </p:pic>
        <p:pic>
          <p:nvPicPr>
            <p:cNvPr id="33" name="Picture 9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6080439" y="762476"/>
              <a:ext cx="2112726" cy="4153724"/>
            </a:xfrm>
            <a:prstGeom prst="rect">
              <a:avLst/>
            </a:prstGeom>
          </p:spPr>
        </p:pic>
      </p:grpSp>
      <p:sp>
        <p:nvSpPr>
          <p:cNvPr id="3" name="Прямоугольник 2"/>
          <p:cNvSpPr/>
          <p:nvPr/>
        </p:nvSpPr>
        <p:spPr bwMode="auto">
          <a:xfrm>
            <a:off x="9083872" y="3124033"/>
            <a:ext cx="24849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chemeClr val="tx1"/>
                </a:solidFill>
                <a:latin typeface="Arimo"/>
                <a:cs typeface="Arial"/>
              </a:rPr>
              <a:t>&gt; </a:t>
            </a:r>
            <a:r>
              <a:rPr lang="ru-RU" sz="3600" b="1">
                <a:solidFill>
                  <a:schemeClr val="tx1"/>
                </a:solidFill>
                <a:latin typeface="Arimo"/>
                <a:cs typeface="Arial"/>
              </a:rPr>
              <a:t>130 тыс.</a:t>
            </a:r>
            <a:endParaRPr lang="ru-RU" sz="3600">
              <a:solidFill>
                <a:schemeClr val="tx1"/>
              </a:solidFill>
              <a:latin typeface="Arimo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9152628" y="3825805"/>
            <a:ext cx="2692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продуктов</a:t>
            </a:r>
            <a:endParaRPr lang="ru-RU" sz="2400">
              <a:solidFill>
                <a:schemeClr val="tx1"/>
              </a:solidFill>
              <a:latin typeface="Arimo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9170276" y="5677734"/>
            <a:ext cx="2360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пользователей</a:t>
            </a:r>
            <a:endParaRPr lang="ru-RU" sz="2400">
              <a:solidFill>
                <a:schemeClr val="tx1"/>
              </a:solidFill>
              <a:latin typeface="Arimo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9200356" y="4777226"/>
            <a:ext cx="19977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chemeClr val="tx1"/>
                </a:solidFill>
                <a:latin typeface="Arimo"/>
                <a:cs typeface="Arial"/>
              </a:rPr>
              <a:t>&gt; </a:t>
            </a:r>
            <a:r>
              <a:rPr lang="ru-RU" sz="3600" b="1">
                <a:solidFill>
                  <a:schemeClr val="tx1"/>
                </a:solidFill>
                <a:latin typeface="Arimo"/>
                <a:cs typeface="Arial"/>
              </a:rPr>
              <a:t>1 </a:t>
            </a:r>
            <a:r>
              <a:rPr lang="ru-RU" sz="3600" b="1">
                <a:solidFill>
                  <a:schemeClr val="tx1"/>
                </a:solidFill>
                <a:latin typeface="Arimo"/>
                <a:cs typeface="Arial"/>
              </a:rPr>
              <a:t>млн.</a:t>
            </a:r>
            <a:endParaRPr lang="ru-RU" sz="3600" b="1">
              <a:solidFill>
                <a:schemeClr val="tx1"/>
              </a:solidFill>
              <a:latin typeface="Arimo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13040025" y="3082342"/>
            <a:ext cx="35266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chemeClr val="tx1"/>
                </a:solidFill>
                <a:latin typeface="Arimo"/>
                <a:cs typeface="Arial"/>
              </a:rPr>
              <a:t>&gt; </a:t>
            </a:r>
            <a:r>
              <a:rPr lang="ru-RU" sz="3600" b="1">
                <a:solidFill>
                  <a:schemeClr val="tx1"/>
                </a:solidFill>
                <a:latin typeface="Arimo"/>
                <a:cs typeface="Arial"/>
              </a:rPr>
              <a:t>12,5 тыс.</a:t>
            </a:r>
            <a:endParaRPr lang="ru-RU" sz="3600" b="1">
              <a:solidFill>
                <a:schemeClr val="tx1"/>
              </a:solidFill>
              <a:latin typeface="Arimo"/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>
            <a:off x="13280363" y="3803189"/>
            <a:ext cx="34928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tx1"/>
                </a:solidFill>
                <a:latin typeface="Arimo"/>
                <a:cs typeface="Arial"/>
              </a:rPr>
              <a:t>фермеров</a:t>
            </a:r>
            <a:endParaRPr lang="ru-RU" sz="2400">
              <a:solidFill>
                <a:schemeClr val="tx1"/>
              </a:solidFill>
              <a:latin typeface="Arimo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3260" y="1532453"/>
            <a:ext cx="539604" cy="8348526"/>
          </a:xfrm>
          <a:prstGeom prst="rect">
            <a:avLst/>
          </a:prstGeom>
        </p:spPr>
      </p:pic>
      <p:sp>
        <p:nvSpPr>
          <p:cNvPr id="23" name="Google Shape;358;p30"/>
          <p:cNvSpPr txBox="1">
            <a:spLocks noGrp="1"/>
          </p:cNvSpPr>
          <p:nvPr>
            <p:ph type="sldNum" idx="4294967295"/>
          </p:nvPr>
        </p:nvSpPr>
        <p:spPr bwMode="auto">
          <a:xfrm>
            <a:off x="17842496" y="10071100"/>
            <a:ext cx="979697" cy="77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pPr>
            <a:fld id="{00000000-1234-1234-1234-123412341234}" type="slidenum">
              <a:rPr lang="ru-RU" sz="1350">
                <a:solidFill>
                  <a:schemeClr val="tx1"/>
                </a:solidFill>
                <a:latin typeface="Arimo"/>
                <a:ea typeface="Roboto Condensed"/>
                <a:cs typeface="Roboto Condensed"/>
              </a:rPr>
              <a:t/>
            </a:fld>
            <a:endParaRPr sz="1350">
              <a:solidFill>
                <a:schemeClr val="tx1"/>
              </a:solidFill>
              <a:latin typeface="Arimo"/>
              <a:ea typeface="Roboto Condensed"/>
              <a:cs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 bwMode="auto"/>
        <p:txBody>
          <a:bodyPr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 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5" name="Заголовок 3"/>
          <p:cNvSpPr txBox="1"/>
          <p:nvPr/>
        </p:nvSpPr>
        <p:spPr bwMode="auto">
          <a:xfrm>
            <a:off x="881323" y="802625"/>
            <a:ext cx="16648253" cy="134184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ts val="0"/>
              </a:spcBef>
              <a:buNone/>
              <a:defRPr sz="2700" b="1">
                <a:latin typeface="Arial"/>
                <a:cs typeface="Arial"/>
              </a:defRPr>
            </a:lvl1pPr>
          </a:lstStyle>
          <a:p>
            <a:pPr lvl="0" algn="l">
              <a:defRPr/>
            </a:pPr>
            <a:r>
              <a:rPr lang="ru-RU" sz="3600" spc="-226">
                <a:solidFill>
                  <a:schemeClr val="tx1"/>
                </a:solidFill>
                <a:latin typeface="Arimo"/>
                <a:cs typeface="Tahoma"/>
              </a:rPr>
              <a:t>ПРОЕКТЫ БАНКА</a:t>
            </a:r>
            <a:endParaRPr sz="3600">
              <a:solidFill>
                <a:schemeClr val="tx1"/>
              </a:solidFill>
              <a:latin typeface="Arimo"/>
            </a:endParaRPr>
          </a:p>
          <a:p>
            <a:pPr lvl="0" algn="l">
              <a:defRPr/>
            </a:pPr>
            <a:r>
              <a:rPr lang="ru-RU" sz="3600" spc="-226">
                <a:solidFill>
                  <a:schemeClr val="tx1"/>
                </a:solidFill>
                <a:latin typeface="Arimo"/>
                <a:cs typeface="Tahoma"/>
              </a:rPr>
              <a:t>РАЗВИТИЕ УЗНАВАЕМОСТИ ПРОДУКЦИИ КЛИЕНТОВ И ЕЁ СБЫТА - ПРОЕКТ «ВКУСНЫЕ ПЯТНИЦЫ»</a:t>
            </a:r>
            <a:endParaRPr sz="3600">
              <a:solidFill>
                <a:schemeClr val="tx1"/>
              </a:solidFill>
              <a:latin typeface="Arimo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904081" y="2817217"/>
            <a:ext cx="17211675" cy="15388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ru-RU" sz="2000">
                <a:solidFill>
                  <a:schemeClr val="tx1"/>
                </a:solidFill>
                <a:latin typeface="Arimo"/>
                <a:ea typeface="+mj-ea"/>
                <a:cs typeface="Arial"/>
              </a:rPr>
              <a:t>Проект «Вкусные Пятницы» - организация мобильных торговых точек, позволяющих реализовать фермерскую продукцию</a:t>
            </a:r>
            <a:br>
              <a:rPr lang="ru-RU" sz="2000">
                <a:solidFill>
                  <a:schemeClr val="tx1"/>
                </a:solidFill>
                <a:latin typeface="Arimo"/>
                <a:ea typeface="+mj-ea"/>
                <a:cs typeface="Arial"/>
              </a:rPr>
            </a:br>
            <a:r>
              <a:rPr lang="ru-RU" sz="2000">
                <a:solidFill>
                  <a:schemeClr val="tx1"/>
                </a:solidFill>
                <a:latin typeface="Arimo"/>
                <a:ea typeface="+mj-ea"/>
                <a:cs typeface="Arial"/>
              </a:rPr>
              <a:t>в </a:t>
            </a:r>
            <a:r>
              <a:rPr lang="ru-RU" sz="2000">
                <a:solidFill>
                  <a:schemeClr val="tx1"/>
                </a:solidFill>
                <a:latin typeface="Arimo"/>
                <a:ea typeface="+mj-ea"/>
                <a:cs typeface="Arial"/>
              </a:rPr>
              <a:t>оффлайн</a:t>
            </a:r>
            <a:r>
              <a:rPr lang="ru-RU" sz="2000">
                <a:solidFill>
                  <a:schemeClr val="tx1"/>
                </a:solidFill>
                <a:latin typeface="Arimo"/>
                <a:ea typeface="+mj-ea"/>
                <a:cs typeface="Arial"/>
              </a:rPr>
              <a:t> формате на площадках Банка и его партнеров.</a:t>
            </a:r>
            <a:endParaRPr>
              <a:latin typeface="Arimo"/>
            </a:endParaRPr>
          </a:p>
          <a:p>
            <a:pPr marL="342900" indent="-342900">
              <a:buFont typeface="Arial"/>
              <a:buChar char="•"/>
              <a:defRPr/>
            </a:pPr>
            <a:endParaRPr lang="ru-RU" sz="2000">
              <a:solidFill>
                <a:schemeClr val="tx1"/>
              </a:solidFill>
              <a:latin typeface="Arimo"/>
              <a:ea typeface="+mj-ea"/>
              <a:cs typeface="Arial"/>
            </a:endParaRPr>
          </a:p>
          <a:p>
            <a:pPr>
              <a:defRPr/>
            </a:pPr>
            <a:r>
              <a:rPr lang="ru-RU" sz="2000">
                <a:solidFill>
                  <a:schemeClr val="tx1"/>
                </a:solidFill>
                <a:latin typeface="Arimo"/>
                <a:ea typeface="+mj-ea"/>
                <a:cs typeface="Arial"/>
              </a:rPr>
              <a:t>Участие в проекте «Вкусные Пятницы» позволяет фермерам заявить о себе на широкую аудиторию,</a:t>
            </a:r>
            <a:br>
              <a:rPr lang="ru-RU" sz="2000">
                <a:solidFill>
                  <a:schemeClr val="tx1"/>
                </a:solidFill>
                <a:latin typeface="Arimo"/>
                <a:ea typeface="+mj-ea"/>
                <a:cs typeface="Arial"/>
              </a:rPr>
            </a:br>
            <a:r>
              <a:rPr lang="ru-RU" sz="2000">
                <a:solidFill>
                  <a:schemeClr val="tx1"/>
                </a:solidFill>
                <a:latin typeface="Arimo"/>
                <a:ea typeface="+mj-ea"/>
                <a:cs typeface="Arial"/>
              </a:rPr>
              <a:t>познакомить покупателя со своей продукцией и наладить новые каналы продаж.</a:t>
            </a:r>
            <a:endParaRPr>
              <a:latin typeface="Arimo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rcRect l="6181" t="9430" r="9307" b="30322"/>
          <a:stretch/>
        </p:blipFill>
        <p:spPr bwMode="auto">
          <a:xfrm>
            <a:off x="7447756" y="4607243"/>
            <a:ext cx="4455044" cy="4778057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 bwMode="auto">
          <a:xfrm>
            <a:off x="1808956" y="4508230"/>
            <a:ext cx="4870235" cy="1984808"/>
            <a:chOff x="9932778" y="6175880"/>
            <a:chExt cx="4870235" cy="1984808"/>
          </a:xfrm>
        </p:grpSpPr>
        <p:sp>
          <p:nvSpPr>
            <p:cNvPr id="17" name="Заголовок 3"/>
            <p:cNvSpPr txBox="1"/>
            <p:nvPr/>
          </p:nvSpPr>
          <p:spPr bwMode="auto">
            <a:xfrm>
              <a:off x="9932778" y="6175880"/>
              <a:ext cx="4870235" cy="1079141"/>
            </a:xfrm>
            <a:prstGeom prst="rect">
              <a:avLst/>
            </a:prstGeom>
            <a:noFill/>
          </p:spPr>
          <p:txBody>
            <a:bodyPr lIns="0" tIns="0" rIns="0" bIns="0" anchor="b">
              <a:noAutofit/>
            </a:bodyPr>
            <a:lstStyle>
              <a:lvl1pPr algn="l" defTabSz="914535">
                <a:lnSpc>
                  <a:spcPct val="90000"/>
                </a:lnSpc>
                <a:spcBef>
                  <a:spcPts val="0"/>
                </a:spcBef>
                <a:buNone/>
                <a:defRPr sz="2400" b="1">
                  <a:solidFill>
                    <a:schemeClr val="tx1"/>
                  </a:solidFill>
                  <a:latin typeface="Arial"/>
                  <a:ea typeface="+mj-ea"/>
                  <a:cs typeface="Arial"/>
                </a:defRPr>
              </a:lvl1pPr>
            </a:lstStyle>
            <a:p>
              <a:pPr lvl="0" defTabSz="914446">
                <a:lnSpc>
                  <a:spcPct val="80000"/>
                </a:lnSpc>
                <a:spcAft>
                  <a:spcPts val="1000"/>
                </a:spcAft>
                <a:defRPr/>
              </a:pPr>
              <a:r>
                <a:rPr lang="ru-RU">
                  <a:latin typeface="Arimo"/>
                </a:rPr>
                <a:t>КОЛИЧЕСТВО</a:t>
              </a:r>
              <a:br>
                <a:rPr lang="ru-RU">
                  <a:latin typeface="Arimo"/>
                </a:rPr>
              </a:br>
              <a:r>
                <a:rPr lang="ru-RU">
                  <a:latin typeface="Arimo"/>
                </a:rPr>
                <a:t>ФЕРМЕРОВ - УЧАСТНИКОВ</a:t>
              </a:r>
              <a:endParaRPr lang="en-US" sz="1050" b="0" i="0" u="none" strike="noStrike" cap="none" spc="0">
                <a:ln>
                  <a:noFill/>
                </a:ln>
                <a:latin typeface="Arimo"/>
              </a:endParaRPr>
            </a:p>
          </p:txBody>
        </p:sp>
        <p:cxnSp>
          <p:nvCxnSpPr>
            <p:cNvPr id="18" name="Прямая соединительная линия 17"/>
            <p:cNvCxnSpPr>
              <a:cxnSpLocks/>
            </p:cNvCxnSpPr>
            <p:nvPr/>
          </p:nvCxnSpPr>
          <p:spPr bwMode="auto">
            <a:xfrm>
              <a:off x="9932779" y="7322844"/>
              <a:ext cx="1692000" cy="0"/>
            </a:xfrm>
            <a:prstGeom prst="line">
              <a:avLst/>
            </a:prstGeom>
            <a:ln w="38100" cap="rnd">
              <a:solidFill>
                <a:srgbClr val="314C2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/>
            <p:nvPr/>
          </p:nvSpPr>
          <p:spPr bwMode="auto">
            <a:xfrm>
              <a:off x="9932779" y="7513460"/>
              <a:ext cx="3217764" cy="64722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l" defTabSz="914446">
                <a:lnSpc>
                  <a:spcPct val="80000"/>
                </a:lnSpc>
                <a:spcBef>
                  <a:spcPts val="12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lang="en-US" sz="3500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&gt;</a:t>
              </a:r>
              <a:r>
                <a:rPr lang="en-US" sz="4400" b="1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6 400</a:t>
              </a:r>
              <a:endParaRPr lang="ru-RU">
                <a:solidFill>
                  <a:schemeClr val="tx1"/>
                </a:solidFill>
                <a:latin typeface="Arimo"/>
                <a:ea typeface="+mj-ea"/>
                <a:cs typeface="Arial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 bwMode="auto">
          <a:xfrm>
            <a:off x="1808956" y="6787677"/>
            <a:ext cx="4870235" cy="1984808"/>
            <a:chOff x="9932778" y="6175880"/>
            <a:chExt cx="4870235" cy="1984808"/>
          </a:xfrm>
        </p:grpSpPr>
        <p:sp>
          <p:nvSpPr>
            <p:cNvPr id="21" name="Заголовок 3"/>
            <p:cNvSpPr txBox="1"/>
            <p:nvPr/>
          </p:nvSpPr>
          <p:spPr bwMode="auto">
            <a:xfrm>
              <a:off x="9932778" y="6175880"/>
              <a:ext cx="4870235" cy="1079141"/>
            </a:xfrm>
            <a:prstGeom prst="rect">
              <a:avLst/>
            </a:prstGeom>
            <a:noFill/>
          </p:spPr>
          <p:txBody>
            <a:bodyPr lIns="0" tIns="0" rIns="0" bIns="0" anchor="b">
              <a:noAutofit/>
            </a:bodyPr>
            <a:lstStyle>
              <a:lvl1pPr algn="l" defTabSz="914535">
                <a:lnSpc>
                  <a:spcPct val="90000"/>
                </a:lnSpc>
                <a:spcBef>
                  <a:spcPts val="0"/>
                </a:spcBef>
                <a:buNone/>
                <a:defRPr sz="2400" b="1">
                  <a:solidFill>
                    <a:schemeClr val="tx1"/>
                  </a:solidFill>
                  <a:latin typeface="Arial"/>
                  <a:ea typeface="+mj-ea"/>
                  <a:cs typeface="Arial"/>
                </a:defRPr>
              </a:lvl1pPr>
            </a:lstStyle>
            <a:p>
              <a:pPr lvl="0" defTabSz="914446">
                <a:lnSpc>
                  <a:spcPct val="80000"/>
                </a:lnSpc>
                <a:spcAft>
                  <a:spcPts val="1000"/>
                </a:spcAft>
                <a:defRPr/>
              </a:pPr>
              <a:r>
                <a:rPr lang="ru-RU">
                  <a:latin typeface="Arimo"/>
                </a:rPr>
                <a:t>КОЛИЧЕСТВО</a:t>
              </a:r>
              <a:br>
                <a:rPr lang="ru-RU">
                  <a:latin typeface="Arimo"/>
                </a:rPr>
              </a:br>
              <a:r>
                <a:rPr lang="ru-RU">
                  <a:latin typeface="Arimo"/>
                </a:rPr>
                <a:t>МЕРОПРИЯТИЙ</a:t>
              </a:r>
              <a:endParaRPr lang="en-US" sz="1050" b="0" i="0" u="none" strike="noStrike" cap="none" spc="0">
                <a:ln>
                  <a:noFill/>
                </a:ln>
                <a:latin typeface="Arimo"/>
              </a:endParaRPr>
            </a:p>
          </p:txBody>
        </p:sp>
        <p:cxnSp>
          <p:nvCxnSpPr>
            <p:cNvPr id="22" name="Прямая соединительная линия 21"/>
            <p:cNvCxnSpPr>
              <a:cxnSpLocks/>
            </p:cNvCxnSpPr>
            <p:nvPr/>
          </p:nvCxnSpPr>
          <p:spPr bwMode="auto">
            <a:xfrm>
              <a:off x="9932779" y="7322844"/>
              <a:ext cx="1692000" cy="0"/>
            </a:xfrm>
            <a:prstGeom prst="line">
              <a:avLst/>
            </a:prstGeom>
            <a:ln w="38100" cap="rnd">
              <a:solidFill>
                <a:srgbClr val="314C2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 bwMode="auto">
            <a:xfrm>
              <a:off x="9932779" y="7513460"/>
              <a:ext cx="3217764" cy="64722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l" defTabSz="914446">
                <a:lnSpc>
                  <a:spcPct val="80000"/>
                </a:lnSpc>
                <a:spcBef>
                  <a:spcPts val="12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lang="en-US" sz="3500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&gt;</a:t>
              </a:r>
              <a:r>
                <a:rPr lang="en-US" sz="4400" b="1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4 300</a:t>
              </a:r>
              <a:endParaRPr lang="ru-RU">
                <a:solidFill>
                  <a:schemeClr val="tx1"/>
                </a:solidFill>
                <a:latin typeface="Arimo"/>
                <a:ea typeface="+mj-ea"/>
                <a:cs typeface="Arial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 bwMode="auto">
          <a:xfrm>
            <a:off x="14312321" y="4533988"/>
            <a:ext cx="4870235" cy="1984808"/>
            <a:chOff x="9932778" y="6175880"/>
            <a:chExt cx="4870235" cy="1984808"/>
          </a:xfrm>
        </p:grpSpPr>
        <p:sp>
          <p:nvSpPr>
            <p:cNvPr id="25" name="Заголовок 3"/>
            <p:cNvSpPr txBox="1"/>
            <p:nvPr/>
          </p:nvSpPr>
          <p:spPr bwMode="auto">
            <a:xfrm>
              <a:off x="9932778" y="6175880"/>
              <a:ext cx="4870235" cy="1079141"/>
            </a:xfrm>
            <a:prstGeom prst="rect">
              <a:avLst/>
            </a:prstGeom>
            <a:noFill/>
          </p:spPr>
          <p:txBody>
            <a:bodyPr lIns="0" tIns="0" rIns="0" bIns="0" anchor="b">
              <a:noAutofit/>
            </a:bodyPr>
            <a:lstStyle>
              <a:lvl1pPr algn="l" defTabSz="914535">
                <a:lnSpc>
                  <a:spcPct val="90000"/>
                </a:lnSpc>
                <a:spcBef>
                  <a:spcPts val="0"/>
                </a:spcBef>
                <a:buNone/>
                <a:defRPr sz="2400" b="1">
                  <a:solidFill>
                    <a:schemeClr val="tx1"/>
                  </a:solidFill>
                  <a:latin typeface="Arial"/>
                  <a:ea typeface="+mj-ea"/>
                  <a:cs typeface="Arial"/>
                </a:defRPr>
              </a:lvl1pPr>
            </a:lstStyle>
            <a:p>
              <a:pPr lvl="0" defTabSz="914446">
                <a:lnSpc>
                  <a:spcPct val="80000"/>
                </a:lnSpc>
                <a:spcAft>
                  <a:spcPts val="1000"/>
                </a:spcAft>
                <a:defRPr/>
              </a:pPr>
              <a:r>
                <a:rPr lang="ru-RU">
                  <a:latin typeface="Arimo"/>
                </a:rPr>
                <a:t>КОЛИЧЕСТВО</a:t>
              </a:r>
              <a:br>
                <a:rPr lang="ru-RU">
                  <a:latin typeface="Arimo"/>
                </a:rPr>
              </a:br>
              <a:r>
                <a:rPr lang="ru-RU">
                  <a:latin typeface="Arimo"/>
                </a:rPr>
                <a:t>ПОКУПАТЕЛЕЙ</a:t>
              </a:r>
              <a:endParaRPr lang="en-US" sz="1050" b="0" i="0" u="none" strike="noStrike" cap="none" spc="0">
                <a:ln>
                  <a:noFill/>
                </a:ln>
                <a:latin typeface="Arimo"/>
              </a:endParaRPr>
            </a:p>
          </p:txBody>
        </p:sp>
        <p:cxnSp>
          <p:nvCxnSpPr>
            <p:cNvPr id="26" name="Прямая соединительная линия 25"/>
            <p:cNvCxnSpPr>
              <a:cxnSpLocks/>
            </p:cNvCxnSpPr>
            <p:nvPr/>
          </p:nvCxnSpPr>
          <p:spPr bwMode="auto">
            <a:xfrm>
              <a:off x="9932779" y="7322844"/>
              <a:ext cx="1692000" cy="0"/>
            </a:xfrm>
            <a:prstGeom prst="line">
              <a:avLst/>
            </a:prstGeom>
            <a:ln w="38100" cap="rnd">
              <a:solidFill>
                <a:srgbClr val="314C2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 26"/>
            <p:cNvSpPr/>
            <p:nvPr/>
          </p:nvSpPr>
          <p:spPr bwMode="auto">
            <a:xfrm>
              <a:off x="9932779" y="7513460"/>
              <a:ext cx="3217764" cy="64722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l" defTabSz="914446">
                <a:lnSpc>
                  <a:spcPct val="80000"/>
                </a:lnSpc>
                <a:spcBef>
                  <a:spcPts val="12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lang="en-US" sz="3500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&gt;</a:t>
              </a:r>
              <a:r>
                <a:rPr lang="en-US" sz="4400" b="1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252</a:t>
              </a:r>
              <a:r>
                <a:rPr lang="ru-RU" sz="4400" b="1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 000</a:t>
              </a:r>
              <a:endParaRPr lang="ru-RU">
                <a:solidFill>
                  <a:schemeClr val="tx1"/>
                </a:solidFill>
                <a:latin typeface="Arimo"/>
                <a:ea typeface="+mj-ea"/>
                <a:cs typeface="Arial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 bwMode="auto">
          <a:xfrm>
            <a:off x="14312321" y="6813435"/>
            <a:ext cx="4870235" cy="2267065"/>
            <a:chOff x="9932778" y="6175880"/>
            <a:chExt cx="4870235" cy="2267065"/>
          </a:xfrm>
        </p:grpSpPr>
        <p:sp>
          <p:nvSpPr>
            <p:cNvPr id="29" name="Заголовок 3"/>
            <p:cNvSpPr txBox="1"/>
            <p:nvPr/>
          </p:nvSpPr>
          <p:spPr bwMode="auto">
            <a:xfrm>
              <a:off x="9932778" y="6175880"/>
              <a:ext cx="4870235" cy="1079141"/>
            </a:xfrm>
            <a:prstGeom prst="rect">
              <a:avLst/>
            </a:prstGeom>
            <a:noFill/>
          </p:spPr>
          <p:txBody>
            <a:bodyPr lIns="0" tIns="0" rIns="0" bIns="0" anchor="b">
              <a:noAutofit/>
            </a:bodyPr>
            <a:lstStyle>
              <a:lvl1pPr algn="l" defTabSz="914535">
                <a:lnSpc>
                  <a:spcPct val="90000"/>
                </a:lnSpc>
                <a:spcBef>
                  <a:spcPts val="0"/>
                </a:spcBef>
                <a:buNone/>
                <a:defRPr sz="2400" b="1">
                  <a:solidFill>
                    <a:schemeClr val="tx1"/>
                  </a:solidFill>
                  <a:latin typeface="Arial"/>
                  <a:ea typeface="+mj-ea"/>
                  <a:cs typeface="Arial"/>
                </a:defRPr>
              </a:lvl1pPr>
            </a:lstStyle>
            <a:p>
              <a:pPr lvl="0" defTabSz="914446">
                <a:lnSpc>
                  <a:spcPct val="80000"/>
                </a:lnSpc>
                <a:spcAft>
                  <a:spcPts val="1000"/>
                </a:spcAft>
                <a:defRPr/>
              </a:pPr>
              <a:r>
                <a:rPr lang="ru-RU">
                  <a:latin typeface="Arimo"/>
                </a:rPr>
                <a:t>ВЫРУЧКА</a:t>
              </a:r>
              <a:br>
                <a:rPr lang="ru-RU">
                  <a:latin typeface="Arimo"/>
                </a:rPr>
              </a:br>
              <a:r>
                <a:rPr lang="ru-RU">
                  <a:latin typeface="Arimo"/>
                </a:rPr>
                <a:t>ФЕРМЕРОВ</a:t>
              </a:r>
              <a:endParaRPr lang="en-US" sz="1050" b="0" i="0" u="none" strike="noStrike" cap="none" spc="0">
                <a:ln>
                  <a:noFill/>
                </a:ln>
                <a:latin typeface="Arimo"/>
              </a:endParaRPr>
            </a:p>
          </p:txBody>
        </p:sp>
        <p:cxnSp>
          <p:nvCxnSpPr>
            <p:cNvPr id="30" name="Прямая соединительная линия 29"/>
            <p:cNvCxnSpPr>
              <a:cxnSpLocks/>
            </p:cNvCxnSpPr>
            <p:nvPr/>
          </p:nvCxnSpPr>
          <p:spPr bwMode="auto">
            <a:xfrm>
              <a:off x="9932779" y="7322844"/>
              <a:ext cx="1692000" cy="0"/>
            </a:xfrm>
            <a:prstGeom prst="line">
              <a:avLst/>
            </a:prstGeom>
            <a:ln w="38100" cap="rnd">
              <a:solidFill>
                <a:srgbClr val="314C2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Прямоугольник 30"/>
            <p:cNvSpPr/>
            <p:nvPr/>
          </p:nvSpPr>
          <p:spPr bwMode="auto">
            <a:xfrm>
              <a:off x="9932779" y="7513460"/>
              <a:ext cx="3217764" cy="92948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indent="0" algn="l" defTabSz="914446">
                <a:lnSpc>
                  <a:spcPct val="80000"/>
                </a:lnSpc>
                <a:spcBef>
                  <a:spcPts val="12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lang="en-US" sz="3500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&gt;</a:t>
              </a:r>
              <a:r>
                <a:rPr lang="en-US" sz="4400" b="1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153</a:t>
              </a:r>
              <a:br>
                <a:rPr lang="ru-RU" sz="4400" b="1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</a:br>
              <a:r>
                <a:rPr lang="ru-RU" sz="2400">
                  <a:solidFill>
                    <a:schemeClr val="tx1"/>
                  </a:solidFill>
                  <a:latin typeface="Arimo"/>
                  <a:ea typeface="+mj-ea"/>
                  <a:cs typeface="Arial"/>
                </a:rPr>
                <a:t>МЛН РУБ</a:t>
              </a:r>
              <a:r>
                <a:rPr lang="ru-RU" sz="2400">
                  <a:solidFill>
                    <a:srgbClr val="6AA744"/>
                  </a:solidFill>
                  <a:latin typeface="Arial"/>
                  <a:ea typeface="+mj-ea"/>
                  <a:cs typeface="Arial"/>
                </a:rPr>
                <a:t>.</a:t>
              </a:r>
              <a:endParaRPr/>
            </a:p>
          </p:txBody>
        </p:sp>
      </p:grpSp>
      <p:sp>
        <p:nvSpPr>
          <p:cNvPr id="32" name="TextBox 31"/>
          <p:cNvSpPr txBox="1"/>
          <p:nvPr/>
        </p:nvSpPr>
        <p:spPr bwMode="auto">
          <a:xfrm>
            <a:off x="4095749" y="10282078"/>
            <a:ext cx="8936586" cy="244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7048956" y="389439"/>
            <a:ext cx="1452433" cy="79175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3260" y="1532453"/>
            <a:ext cx="539604" cy="8348526"/>
          </a:xfrm>
          <a:prstGeom prst="rect">
            <a:avLst/>
          </a:prstGeom>
        </p:spPr>
      </p:pic>
      <p:sp>
        <p:nvSpPr>
          <p:cNvPr id="35" name="Google Shape;358;p30"/>
          <p:cNvSpPr txBox="1"/>
          <p:nvPr/>
        </p:nvSpPr>
        <p:spPr bwMode="auto">
          <a:xfrm>
            <a:off x="17842496" y="10071100"/>
            <a:ext cx="979697" cy="77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/>
            </a:defPPr>
          </a:lstStyle>
          <a:p>
            <a:pPr algn="r">
              <a:buSzPts val="900"/>
              <a:defRPr/>
            </a:pPr>
            <a:fld id="{00000000-1234-1234-1234-123412341234}" type="slidenum">
              <a:rPr lang="ru-RU" sz="1350">
                <a:solidFill>
                  <a:schemeClr val="tx1"/>
                </a:solidFill>
                <a:latin typeface="Arimo"/>
                <a:ea typeface="Roboto Condensed"/>
                <a:cs typeface="Roboto Condensed"/>
              </a:rPr>
              <a:t/>
            </a:fld>
            <a:endParaRPr lang="ru-RU" sz="1350">
              <a:solidFill>
                <a:schemeClr val="tx1"/>
              </a:solidFill>
              <a:latin typeface="Arimo"/>
              <a:ea typeface="Roboto Condensed"/>
              <a:cs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www.retail.ru/upload/content/pressreleases/923/58qltp9gkwfskhca02zipep6dw1yj22z.jpeg"/>
          <p:cNvPicPr>
            <a:picLocks noChangeAspect="1" noChangeArrowheads="1"/>
          </p:cNvPicPr>
          <p:nvPr/>
        </p:nvPicPr>
        <p:blipFill>
          <a:blip r:embed="rId2"/>
          <a:srcRect l="29377" t="35496" r="19985" b="23083"/>
          <a:stretch/>
        </p:blipFill>
        <p:spPr bwMode="auto">
          <a:xfrm>
            <a:off x="1" y="3853983"/>
            <a:ext cx="19010312" cy="10366539"/>
          </a:xfrm>
          <a:prstGeom prst="rect">
            <a:avLst/>
          </a:prstGeom>
          <a:noFill/>
        </p:spPr>
      </p:pic>
      <p:sp>
        <p:nvSpPr>
          <p:cNvPr id="3" name="Полилиния 2"/>
          <p:cNvSpPr/>
          <p:nvPr/>
        </p:nvSpPr>
        <p:spPr bwMode="auto">
          <a:xfrm>
            <a:off x="0" y="-1"/>
            <a:ext cx="19010312" cy="10052854"/>
          </a:xfrm>
          <a:custGeom>
            <a:avLst/>
            <a:gdLst>
              <a:gd name="connsiteX0" fmla="*/ 0 w 18992850"/>
              <a:gd name="connsiteY0" fmla="*/ 0 h 8820150"/>
              <a:gd name="connsiteX1" fmla="*/ 0 w 18992850"/>
              <a:gd name="connsiteY1" fmla="*/ 8820150 h 8820150"/>
              <a:gd name="connsiteX2" fmla="*/ 18992850 w 18992850"/>
              <a:gd name="connsiteY2" fmla="*/ 2286000 h 8820150"/>
              <a:gd name="connsiteX3" fmla="*/ 18992850 w 18992850"/>
              <a:gd name="connsiteY3" fmla="*/ 0 h 8820150"/>
              <a:gd name="connsiteX4" fmla="*/ 0 w 18992850"/>
              <a:gd name="connsiteY4" fmla="*/ 0 h 8820150"/>
              <a:gd name="connsiteX0" fmla="*/ 0 w 18992850"/>
              <a:gd name="connsiteY0" fmla="*/ 0 h 8820150"/>
              <a:gd name="connsiteX1" fmla="*/ 0 w 18992850"/>
              <a:gd name="connsiteY1" fmla="*/ 8820150 h 8820150"/>
              <a:gd name="connsiteX2" fmla="*/ 18992850 w 18992850"/>
              <a:gd name="connsiteY2" fmla="*/ 4107035 h 8820150"/>
              <a:gd name="connsiteX3" fmla="*/ 18992850 w 18992850"/>
              <a:gd name="connsiteY3" fmla="*/ 0 h 8820150"/>
              <a:gd name="connsiteX4" fmla="*/ 0 w 18992850"/>
              <a:gd name="connsiteY4" fmla="*/ 0 h 8820150"/>
              <a:gd name="connsiteX0" fmla="*/ 0 w 18992850"/>
              <a:gd name="connsiteY0" fmla="*/ 0 h 8820150"/>
              <a:gd name="connsiteX1" fmla="*/ 0 w 18992850"/>
              <a:gd name="connsiteY1" fmla="*/ 8820150 h 8820150"/>
              <a:gd name="connsiteX2" fmla="*/ 18992850 w 18992850"/>
              <a:gd name="connsiteY2" fmla="*/ 3521248 h 8820150"/>
              <a:gd name="connsiteX3" fmla="*/ 18992850 w 18992850"/>
              <a:gd name="connsiteY3" fmla="*/ 0 h 8820150"/>
              <a:gd name="connsiteX4" fmla="*/ 0 w 18992850"/>
              <a:gd name="connsiteY4" fmla="*/ 0 h 882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850" h="8820150" fill="norm" stroke="1" extrusionOk="0">
                <a:moveTo>
                  <a:pt x="0" y="0"/>
                </a:moveTo>
                <a:lnTo>
                  <a:pt x="0" y="8820150"/>
                </a:lnTo>
                <a:lnTo>
                  <a:pt x="18992850" y="3521248"/>
                </a:lnTo>
                <a:lnTo>
                  <a:pt x="1899285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object 6"/>
          <p:cNvSpPr txBox="1">
            <a:spLocks noGrp="1"/>
          </p:cNvSpPr>
          <p:nvPr>
            <p:ph type="title"/>
          </p:nvPr>
        </p:nvSpPr>
        <p:spPr bwMode="auto">
          <a:xfrm>
            <a:off x="1427956" y="4584700"/>
            <a:ext cx="10361988" cy="570116"/>
          </a:xfrm>
          <a:prstGeom prst="rect">
            <a:avLst/>
          </a:prstGeom>
        </p:spPr>
        <p:txBody>
          <a:bodyPr vert="horz" wrap="square" lIns="0" tIns="15962" rIns="0" bIns="0" rtlCol="0">
            <a:spAutoFit/>
          </a:bodyPr>
          <a:lstStyle/>
          <a:p>
            <a:pPr marL="15961" marR="6385">
              <a:spcBef>
                <a:spcPts val="126"/>
              </a:spcBef>
              <a:defRPr/>
            </a:pPr>
            <a:r>
              <a:rPr lang="ru-RU" sz="3600" spc="-69">
                <a:solidFill>
                  <a:schemeClr val="tx1"/>
                </a:solidFill>
                <a:latin typeface="Arimo"/>
              </a:rPr>
              <a:t>СПАСИБО ЗА ВНИМАНИЕ</a:t>
            </a:r>
            <a:endParaRPr lang="ru-RU" sz="3600">
              <a:solidFill>
                <a:schemeClr val="tx1"/>
              </a:solidFill>
              <a:latin typeface="Arimo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7048956" y="389439"/>
            <a:ext cx="1452433" cy="7917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3260" y="1532453"/>
            <a:ext cx="539604" cy="83485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75756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Р7-Офис/2024.2.1.466</Application>
  <DocSecurity>0</DocSecurity>
  <PresentationFormat>Произвольный</PresentationFormat>
  <Paragraphs>0</Paragraphs>
  <Slides>9</Slides>
  <Notes>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ИНФОРМАЦИОННЫЕ МАТЕРИАЛЫ</dc:title>
  <dc:subject/>
  <dc:creator>Габдулхаков Тимур Рустэмович</dc:creator>
  <cp:keywords/>
  <dc:description/>
  <dc:identifier/>
  <dc:language/>
  <cp:lastModifiedBy/>
  <cp:revision>355</cp:revision>
  <dcterms:created xsi:type="dcterms:W3CDTF">2023-04-18T13:28:38Z</dcterms:created>
  <dcterms:modified xsi:type="dcterms:W3CDTF">2025-11-24T09:26:36Z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2023-04-14T00:00:00Z</vt:filetime>
  </property>
  <property fmtid="{D5CDD505-2E9C-101B-9397-08002B2CF9AE}" pid="3" name="Creator">
    <vt:lpwstr>Adobe InDesign 17.2 (Windows)</vt:lpwstr>
  </property>
  <property fmtid="{D5CDD505-2E9C-101B-9397-08002B2CF9AE}" pid="4" name="LastSaved">
    <vt:filetime>2023-04-18T00:00:00Z</vt:filetime>
  </property>
  <property fmtid="{D5CDD505-2E9C-101B-9397-08002B2CF9AE}" pid="5" name="Producer">
    <vt:lpwstr>Adobe PDF Library 16.0.7</vt:lpwstr>
  </property>
</Properties>
</file>