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4660"/>
  </p:normalViewPr>
  <p:slideViewPr>
    <p:cSldViewPr snapToGrid="0">
      <p:cViewPr>
        <p:scale>
          <a:sx n="50" d="100"/>
          <a:sy n="50" d="100"/>
        </p:scale>
        <p:origin x="-1500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61667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3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4337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21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1243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69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527461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48531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95757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54009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85120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6861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5415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02783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96047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33634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76EF0-18E6-4FFD-90D7-E39215BCD15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E8A6C1F-092F-4C4A-995D-F272E3E85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04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ransition spd="slow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-217340" y="138060"/>
            <a:ext cx="10422284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«Эффективная модель фермерского магазина: анализ практического опыта, рисков и конкурентных преимуществ»</a:t>
            </a:r>
            <a:endParaRPr lang="ru-RU" sz="3500" b="1" i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3A929F5-3EA6-91BB-520D-5B348CCD97E7}"/>
              </a:ext>
            </a:extLst>
          </p:cNvPr>
          <p:cNvSpPr txBox="1"/>
          <p:nvPr/>
        </p:nvSpPr>
        <p:spPr>
          <a:xfrm>
            <a:off x="664802" y="6299695"/>
            <a:ext cx="8387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/>
              <a:t>Магазин фермерских продуктов г. Стерлитамак, пр. Октября, 30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FD8651A-15A8-A53D-F100-272328F61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156" y="2051617"/>
            <a:ext cx="5939465" cy="396000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0975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573"/>
    </mc:Choice>
    <mc:Fallback>
      <p:transition advClick="0" advTm="457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C678DE7-BAA0-4DD9-512B-056ABDB4D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AB70630-AD9D-DA1F-D312-9C18EF86B897}"/>
              </a:ext>
            </a:extLst>
          </p:cNvPr>
          <p:cNvSpPr txBox="1"/>
          <p:nvPr/>
        </p:nvSpPr>
        <p:spPr>
          <a:xfrm>
            <a:off x="278461" y="1818272"/>
            <a:ext cx="642713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- Высокое </a:t>
            </a:r>
            <a:r>
              <a:rPr lang="ru-RU" sz="2000" i="1" dirty="0"/>
              <a:t>качество и свежесть продукции.</a:t>
            </a:r>
          </a:p>
          <a:p>
            <a:r>
              <a:rPr lang="ru-RU" sz="2000" i="1" dirty="0" smtClean="0"/>
              <a:t>- Поддержка </a:t>
            </a:r>
            <a:r>
              <a:rPr lang="ru-RU" sz="2000" i="1" dirty="0"/>
              <a:t>местных фермеров и создание семейных брендов.</a:t>
            </a:r>
          </a:p>
          <a:p>
            <a:r>
              <a:rPr lang="ru-RU" sz="2000" i="1" dirty="0" smtClean="0"/>
              <a:t>- Прозрачность </a:t>
            </a:r>
            <a:r>
              <a:rPr lang="ru-RU" sz="2000" i="1" dirty="0"/>
              <a:t>происхождения товаров, что вызывает доверие у покупателей.</a:t>
            </a:r>
          </a:p>
          <a:p>
            <a:r>
              <a:rPr lang="ru-RU" sz="2000" i="1" dirty="0" smtClean="0"/>
              <a:t>- Оригинальные </a:t>
            </a:r>
            <a:r>
              <a:rPr lang="ru-RU" sz="2000" i="1" dirty="0"/>
              <a:t>и эксклюзивные предложения, которых нет в сетевых магазинах.</a:t>
            </a:r>
          </a:p>
          <a:p>
            <a:r>
              <a:rPr lang="ru-RU" sz="2000" i="1" dirty="0" smtClean="0"/>
              <a:t>- Высокий </a:t>
            </a:r>
            <a:r>
              <a:rPr lang="ru-RU" sz="2000" i="1" dirty="0"/>
              <a:t>уровень сервиса, консультации, дегустации.</a:t>
            </a:r>
          </a:p>
          <a:p>
            <a:r>
              <a:rPr lang="ru-RU" sz="2000" i="1" dirty="0" smtClean="0"/>
              <a:t>- Экологическая </a:t>
            </a:r>
            <a:r>
              <a:rPr lang="ru-RU" sz="2000" i="1" dirty="0"/>
              <a:t>и социальная ответственность.</a:t>
            </a:r>
          </a:p>
          <a:p>
            <a:r>
              <a:rPr lang="ru-RU" sz="2000" i="1" dirty="0"/>
              <a:t>Именно эти преимущества помогают не только привлекать клиентов, но и формировать лояльное сообщество, готовое платить за качество.</a:t>
            </a:r>
          </a:p>
          <a:p>
            <a:endParaRPr lang="ru-RU" sz="2000" i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409091" y="616674"/>
            <a:ext cx="5858359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Конкурентные преимущества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424" y="790416"/>
            <a:ext cx="4319416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425" y="3907164"/>
            <a:ext cx="4319415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30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990"/>
    </mc:Choice>
    <mc:Fallback>
      <p:transition advTm="599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627D19F-DA11-A56B-F862-E255BDD47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35" y="0"/>
            <a:ext cx="8882237" cy="6217565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D1DEB722-633A-DB0B-66FC-E3492C967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461733"/>
              </p:ext>
            </p:extLst>
          </p:nvPr>
        </p:nvGraphicFramePr>
        <p:xfrm>
          <a:off x="7134672" y="3150515"/>
          <a:ext cx="3840163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CorelDRAW" r:id="rId4" imgW="3839921" imgH="1456924" progId="CorelDraw.Graphic.22">
                  <p:embed/>
                </p:oleObj>
              </mc:Choice>
              <mc:Fallback>
                <p:oleObj name="CorelDRAW" r:id="rId4" imgW="3839921" imgH="1456924" progId="CorelDraw.Graphic.2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34672" y="3150515"/>
                        <a:ext cx="3840163" cy="145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7155FCB-F59E-5EB0-EA02-926D16D9B003}"/>
              </a:ext>
            </a:extLst>
          </p:cNvPr>
          <p:cNvSpPr txBox="1"/>
          <p:nvPr/>
        </p:nvSpPr>
        <p:spPr>
          <a:xfrm>
            <a:off x="699071" y="1056758"/>
            <a:ext cx="8696965" cy="1986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r>
              <a:rPr lang="ru-RU" sz="2000" i="1" dirty="0" smtClean="0"/>
              <a:t>Развитие онлайн-торговли и доставки.</a:t>
            </a:r>
          </a:p>
          <a:p>
            <a:r>
              <a:rPr lang="ru-RU" sz="2000" i="1" dirty="0" smtClean="0"/>
              <a:t>Создание фермерских кластеров.</a:t>
            </a:r>
          </a:p>
          <a:p>
            <a:r>
              <a:rPr lang="ru-RU" sz="2000" i="1" dirty="0" smtClean="0"/>
              <a:t>Использование современных технологий для автоматизации.</a:t>
            </a:r>
          </a:p>
          <a:p>
            <a:r>
              <a:rPr lang="ru-RU" sz="2000" i="1" dirty="0" smtClean="0"/>
              <a:t>Расширение ассортимента </a:t>
            </a:r>
            <a:r>
              <a:rPr lang="ru-RU" sz="2000" i="1" dirty="0" err="1" smtClean="0"/>
              <a:t>экологичных</a:t>
            </a:r>
            <a:r>
              <a:rPr lang="ru-RU" sz="2000" i="1" dirty="0" smtClean="0"/>
              <a:t> товаров.</a:t>
            </a:r>
          </a:p>
          <a:p>
            <a:r>
              <a:rPr lang="ru-RU" sz="2000" i="1" dirty="0" smtClean="0"/>
              <a:t>Проведение мероприятий и программ лояльности.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854878C-E540-483B-6E45-FF1D292F17A3}"/>
              </a:ext>
            </a:extLst>
          </p:cNvPr>
          <p:cNvSpPr txBox="1"/>
          <p:nvPr/>
        </p:nvSpPr>
        <p:spPr>
          <a:xfrm>
            <a:off x="7662776" y="4908782"/>
            <a:ext cx="2813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/>
              <a:t>Спасибо за внимание!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187335" y="630576"/>
            <a:ext cx="8558891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развития</a:t>
            </a:r>
          </a:p>
          <a:p>
            <a:pPr algn="ctr"/>
            <a:endParaRPr lang="ru-RU" sz="35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61" y="3108782"/>
            <a:ext cx="6402274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13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32"/>
    </mc:Choice>
    <mc:Fallback>
      <p:transition advTm="503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42917F2-6E23-5A2E-E800-1D640B66A7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5669" cy="6858000"/>
          </a:xfrm>
          <a:prstGeom prst="rect">
            <a:avLst/>
          </a:prstGeom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xmlns="" id="{61BD34B4-5FC2-2491-4997-62D2D7822A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692380"/>
              </p:ext>
            </p:extLst>
          </p:nvPr>
        </p:nvGraphicFramePr>
        <p:xfrm>
          <a:off x="10363200" y="275356"/>
          <a:ext cx="1116827" cy="1121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CorelDRAW" r:id="rId4" imgW="1417879" imgH="1423676" progId="CorelDraw.Graphic.22">
                  <p:embed/>
                </p:oleObj>
              </mc:Choice>
              <mc:Fallback>
                <p:oleObj name="CorelDRAW" r:id="rId4" imgW="1417879" imgH="1423676" progId="CorelDraw.Graphic.2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63200" y="275356"/>
                        <a:ext cx="1116827" cy="11218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469" y="2119875"/>
            <a:ext cx="5940908" cy="3960000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3A929F5-3EA6-91BB-520D-5B348CCD97E7}"/>
              </a:ext>
            </a:extLst>
          </p:cNvPr>
          <p:cNvSpPr txBox="1"/>
          <p:nvPr/>
        </p:nvSpPr>
        <p:spPr>
          <a:xfrm>
            <a:off x="742138" y="769002"/>
            <a:ext cx="9468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	В последние годы наблюдается рост популярности фермерских магазинов, которые предоставляют покупателям возможность приобрести свежие, экологически чистые продукты напрямую от производителей. </a:t>
            </a:r>
            <a:endParaRPr lang="ru-RU" sz="20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3A929F5-3EA6-91BB-520D-5B348CCD97E7}"/>
              </a:ext>
            </a:extLst>
          </p:cNvPr>
          <p:cNvSpPr txBox="1"/>
          <p:nvPr/>
        </p:nvSpPr>
        <p:spPr>
          <a:xfrm>
            <a:off x="723088" y="2053161"/>
            <a:ext cx="475338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	</a:t>
            </a:r>
            <a:r>
              <a:rPr lang="ru-RU" sz="2000" i="1" dirty="0" smtClean="0"/>
              <a:t>Этот </a:t>
            </a:r>
            <a:r>
              <a:rPr lang="ru-RU" sz="2000" i="1" dirty="0"/>
              <a:t>тренд связан с повышением осведомленности о здоровье, экологической устойчивости и поддержке локальной экономики. В рамках моего выступления </a:t>
            </a:r>
            <a:r>
              <a:rPr lang="ru-RU" sz="2000" i="1" dirty="0" smtClean="0"/>
              <a:t>рассмотрим какая модель </a:t>
            </a:r>
            <a:r>
              <a:rPr lang="ru-RU" sz="2000" i="1" dirty="0"/>
              <a:t>фермерского магазина наиболее эффективна, как реализовать её на практике, с какими рисками и вызовами можно столкнуться, а также — о конкурентных преимуществах таких проектов. </a:t>
            </a:r>
            <a:endParaRPr lang="ru-RU" sz="2000" i="1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-217340" y="138060"/>
            <a:ext cx="10422284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5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Введение</a:t>
            </a:r>
            <a:endParaRPr lang="ru-RU" sz="3500" b="1" i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0709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7080"/>
    </mc:Choice>
    <mc:Fallback>
      <p:transition advClick="0" advTm="708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4F58CCE-ED8F-C794-2BC6-324DEB63C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82741" cy="59542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A501053-4634-3514-F193-BC3F2E9A1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01" y="1937184"/>
            <a:ext cx="5669999" cy="378000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EFA6509-F3F0-D971-C5FB-8EA9B6A17F37}"/>
              </a:ext>
            </a:extLst>
          </p:cNvPr>
          <p:cNvSpPr txBox="1"/>
          <p:nvPr/>
        </p:nvSpPr>
        <p:spPr>
          <a:xfrm rot="10800000" flipV="1">
            <a:off x="264755" y="1383406"/>
            <a:ext cx="46701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	Фермерский </a:t>
            </a:r>
            <a:r>
              <a:rPr lang="ru-RU" sz="2000" i="1" dirty="0"/>
              <a:t>магазин — магазин, </a:t>
            </a:r>
            <a:r>
              <a:rPr lang="ru-RU" sz="2000" i="1" dirty="0" smtClean="0"/>
              <a:t>реализующий </a:t>
            </a:r>
            <a:r>
              <a:rPr lang="ru-RU" sz="2000" i="1" dirty="0"/>
              <a:t>продукцию местных фермеров, </a:t>
            </a:r>
            <a:r>
              <a:rPr lang="ru-RU" sz="2000" i="1" dirty="0" smtClean="0"/>
              <a:t>характеризующийся </a:t>
            </a:r>
            <a:r>
              <a:rPr lang="ru-RU" sz="2000" i="1" dirty="0"/>
              <a:t>высоким качеством, прозрачностью происхождения и экологической </a:t>
            </a:r>
            <a:r>
              <a:rPr lang="ru-RU" sz="2000" i="1" dirty="0" smtClean="0"/>
              <a:t>чистотой. </a:t>
            </a:r>
            <a:endParaRPr lang="ru-RU" sz="2000" i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409091" y="616674"/>
            <a:ext cx="8558891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Что такое фермерский </a:t>
            </a:r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5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агазин?</a:t>
            </a:r>
            <a:endParaRPr lang="ru-RU" sz="3500" b="1" i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EFA6509-F3F0-D971-C5FB-8EA9B6A17F37}"/>
              </a:ext>
            </a:extLst>
          </p:cNvPr>
          <p:cNvSpPr txBox="1"/>
          <p:nvPr/>
        </p:nvSpPr>
        <p:spPr>
          <a:xfrm rot="10800000" flipV="1">
            <a:off x="163562" y="3206287"/>
            <a:ext cx="4872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	Ассортимент </a:t>
            </a:r>
            <a:r>
              <a:rPr lang="ru-RU" sz="2000" i="1" dirty="0"/>
              <a:t>включает свежие овощи, мясо, молочные продукты</a:t>
            </a:r>
            <a:r>
              <a:rPr lang="ru-RU" sz="2000" i="1" dirty="0" smtClean="0"/>
              <a:t>, сыры, </a:t>
            </a:r>
            <a:r>
              <a:rPr lang="ru-RU" sz="2000" i="1" dirty="0"/>
              <a:t>хлеб и другие </a:t>
            </a:r>
            <a:r>
              <a:rPr lang="ru-RU" sz="2000" i="1" dirty="0" smtClean="0"/>
              <a:t>товары с максимально чистым составом. </a:t>
            </a:r>
          </a:p>
          <a:p>
            <a:r>
              <a:rPr lang="ru-RU" sz="2000" i="1" dirty="0"/>
              <a:t>	</a:t>
            </a:r>
            <a:r>
              <a:rPr lang="ru-RU" sz="2000" i="1" dirty="0" smtClean="0"/>
              <a:t>Основная </a:t>
            </a:r>
            <a:r>
              <a:rPr lang="ru-RU" sz="2000" i="1" dirty="0"/>
              <a:t>цель — обеспечить покупателей натуральной, безопасной и свежей продукцией, а также поддержать местных </a:t>
            </a:r>
            <a:r>
              <a:rPr lang="ru-RU" sz="2000" i="1" dirty="0" smtClean="0"/>
              <a:t>производителей.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3341874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5698"/>
    </mc:Choice>
    <mc:Fallback>
      <p:transition advClick="0" advTm="1569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0CB587-8BE2-55C0-64B1-3BB3AC0BA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A628C18-0E23-09FB-583F-2B7F1CAE8578}"/>
              </a:ext>
            </a:extLst>
          </p:cNvPr>
          <p:cNvSpPr txBox="1"/>
          <p:nvPr/>
        </p:nvSpPr>
        <p:spPr>
          <a:xfrm>
            <a:off x="409091" y="998661"/>
            <a:ext cx="93880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/>
          </a:p>
          <a:p>
            <a:r>
              <a:rPr lang="ru-RU" sz="2000" b="1" i="1" dirty="0" smtClean="0"/>
              <a:t>	4.1 </a:t>
            </a:r>
            <a:r>
              <a:rPr lang="ru-RU" sz="2000" b="1" i="1" dirty="0"/>
              <a:t>Качество </a:t>
            </a:r>
            <a:r>
              <a:rPr lang="ru-RU" sz="2000" b="1" i="1" dirty="0" smtClean="0"/>
              <a:t>продукции</a:t>
            </a:r>
          </a:p>
          <a:p>
            <a:r>
              <a:rPr lang="ru-RU" sz="2000" i="1" dirty="0" smtClean="0"/>
              <a:t>	Главный </a:t>
            </a:r>
            <a:r>
              <a:rPr lang="ru-RU" sz="2000" i="1" dirty="0"/>
              <a:t>фактор — это качество товаров. Свежесть, органичность, отсутствие вредных добавок — всё это важно для постоянных клиентов и их доверия. Наличие сертификатов, подтверждающих </a:t>
            </a:r>
            <a:r>
              <a:rPr lang="ru-RU" sz="2000" i="1" dirty="0" smtClean="0"/>
              <a:t>соответствие качества и происхождение</a:t>
            </a:r>
            <a:r>
              <a:rPr lang="ru-RU" sz="2000" i="1" dirty="0"/>
              <a:t>, повышает престиж магазина и привлекательность для покупателей.</a:t>
            </a:r>
            <a:endParaRPr lang="ru-RU" sz="2000" i="1" dirty="0" smtClean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409091" y="616674"/>
            <a:ext cx="8558891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Ключевые компоненты модели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8A5A5B4-24F9-D494-6498-2F041B54EA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36" y="3738900"/>
            <a:ext cx="4050000" cy="270000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C2C469C-BDF0-6BFC-630A-7490F82BB9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55" y="3738900"/>
            <a:ext cx="4050000" cy="270000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233271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813"/>
    </mc:Choice>
    <mc:Fallback>
      <p:transition advTm="6813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59F8843-B00C-0CD0-8211-405437A8C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2B419-76F9-453F-6486-2D14BE87AB4B}"/>
              </a:ext>
            </a:extLst>
          </p:cNvPr>
          <p:cNvSpPr txBox="1"/>
          <p:nvPr/>
        </p:nvSpPr>
        <p:spPr>
          <a:xfrm>
            <a:off x="564004" y="804671"/>
            <a:ext cx="86691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	4.2 </a:t>
            </a:r>
            <a:r>
              <a:rPr lang="ru-RU" sz="2000" b="1" i="1" dirty="0"/>
              <a:t>Локальность и короткие </a:t>
            </a:r>
            <a:r>
              <a:rPr lang="ru-RU" sz="2000" b="1" i="1" dirty="0" smtClean="0"/>
              <a:t>цепочки доставки</a:t>
            </a:r>
          </a:p>
          <a:p>
            <a:endParaRPr lang="ru-RU" sz="2000" b="1" i="1" dirty="0" smtClean="0"/>
          </a:p>
          <a:p>
            <a:r>
              <a:rPr lang="ru-RU" sz="2000" i="1" dirty="0" smtClean="0"/>
              <a:t>	Поддержка </a:t>
            </a:r>
            <a:r>
              <a:rPr lang="ru-RU" sz="2000" i="1" dirty="0"/>
              <a:t>местных фермеров — ключ к успеху. Чем короче цепочка поставок, тем лучше сохраняется свежесть и вкус продукции. Это также помогает снизить логистические </a:t>
            </a:r>
            <a:r>
              <a:rPr lang="ru-RU" sz="2000" i="1" dirty="0" smtClean="0"/>
              <a:t>затраты. </a:t>
            </a:r>
            <a:r>
              <a:rPr lang="ru-RU" sz="2000" i="1" dirty="0"/>
              <a:t>К тому же, покупатели ценят возможность узнавать более подробно о происхождении товаров, видеть фермеров, которые их </a:t>
            </a:r>
            <a:r>
              <a:rPr lang="ru-RU" sz="2000" i="1" dirty="0" smtClean="0"/>
              <a:t>производят.</a:t>
            </a:r>
            <a:endParaRPr lang="ru-RU" sz="2000" i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66" y="3707987"/>
            <a:ext cx="4311480" cy="2880000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66" y="3707987"/>
            <a:ext cx="4321505" cy="28800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91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090"/>
    </mc:Choice>
    <mc:Fallback>
      <p:transition advTm="1309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E89B959-7CBE-45B9-8DE8-449120E64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DBA2A70-953E-A3BE-C9ED-809065872726}"/>
              </a:ext>
            </a:extLst>
          </p:cNvPr>
          <p:cNvSpPr txBox="1"/>
          <p:nvPr/>
        </p:nvSpPr>
        <p:spPr>
          <a:xfrm>
            <a:off x="397273" y="815207"/>
            <a:ext cx="9051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	4.3 </a:t>
            </a:r>
            <a:r>
              <a:rPr lang="ru-RU" sz="2000" b="1" i="1" dirty="0"/>
              <a:t>Обслуживание и коммуникация</a:t>
            </a:r>
          </a:p>
          <a:p>
            <a:pPr algn="ctr"/>
            <a:endParaRPr lang="ru-RU" sz="2000" i="1" dirty="0"/>
          </a:p>
          <a:p>
            <a:r>
              <a:rPr lang="ru-RU" sz="2000" i="1" dirty="0"/>
              <a:t>	</a:t>
            </a:r>
            <a:r>
              <a:rPr lang="ru-RU" sz="2000" i="1" dirty="0" smtClean="0"/>
              <a:t>Высокий </a:t>
            </a:r>
            <a:r>
              <a:rPr lang="ru-RU" sz="2000" i="1" dirty="0"/>
              <a:t>уровень сервиса, доброжелательность персонала, возможность проконсультировать по </a:t>
            </a:r>
            <a:r>
              <a:rPr lang="ru-RU" sz="2000" i="1" dirty="0" smtClean="0"/>
              <a:t>ассортименту, дегустации — это важнейшие элементы. </a:t>
            </a:r>
            <a:r>
              <a:rPr lang="ru-RU" sz="2000" i="1" dirty="0"/>
              <a:t>Построение доверия достигается и через рассказы о производителях, о традициях выращивания, о способах обработки продукции</a:t>
            </a:r>
            <a:r>
              <a:rPr lang="ru-RU" dirty="0"/>
              <a:t>. </a:t>
            </a:r>
            <a:endParaRPr lang="ru-RU" dirty="0" smtClean="0"/>
          </a:p>
          <a:p>
            <a:endParaRPr lang="ru-RU" sz="2000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73" y="3429000"/>
            <a:ext cx="4321489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571" y="3429000"/>
            <a:ext cx="4320665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834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8384"/>
    </mc:Choice>
    <mc:Fallback>
      <p:transition advTm="838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1EF87F9-9D71-68A8-E85B-12ABFB261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7F89A58-2EAF-808A-8E44-38251A3BA446}"/>
              </a:ext>
            </a:extLst>
          </p:cNvPr>
          <p:cNvSpPr txBox="1"/>
          <p:nvPr/>
        </p:nvSpPr>
        <p:spPr>
          <a:xfrm>
            <a:off x="3501677" y="822054"/>
            <a:ext cx="32655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	4.4 </a:t>
            </a:r>
            <a:r>
              <a:rPr lang="ru-RU" sz="2000" b="1" i="1" dirty="0"/>
              <a:t>Использование современных </a:t>
            </a:r>
            <a:r>
              <a:rPr lang="ru-RU" sz="2000" b="1" i="1" dirty="0" smtClean="0"/>
              <a:t>     технологий</a:t>
            </a:r>
            <a:endParaRPr lang="ru-RU" sz="2000" b="1" i="1" dirty="0"/>
          </a:p>
          <a:p>
            <a:endParaRPr lang="ru-RU" sz="2000" i="1" dirty="0"/>
          </a:p>
          <a:p>
            <a:r>
              <a:rPr lang="ru-RU" sz="2000" i="1" dirty="0" smtClean="0"/>
              <a:t>	Для </a:t>
            </a:r>
            <a:r>
              <a:rPr lang="ru-RU" sz="2000" i="1" dirty="0"/>
              <a:t>расширения рынка и повышения </a:t>
            </a:r>
            <a:r>
              <a:rPr lang="ru-RU" sz="2000" i="1" dirty="0" smtClean="0"/>
              <a:t>удобства внедряются </a:t>
            </a:r>
            <a:r>
              <a:rPr lang="ru-RU" sz="2000" i="1" dirty="0"/>
              <a:t>онлайн-заказы, </a:t>
            </a:r>
            <a:r>
              <a:rPr lang="ru-RU" sz="2000" i="1" dirty="0" smtClean="0"/>
              <a:t>системы </a:t>
            </a:r>
            <a:r>
              <a:rPr lang="ru-RU" sz="2000" i="1" dirty="0"/>
              <a:t>учета, мобильные приложения, </a:t>
            </a:r>
            <a:r>
              <a:rPr lang="ru-RU" sz="2000" i="1" dirty="0" smtClean="0"/>
              <a:t>организуются доставки </a:t>
            </a:r>
            <a:r>
              <a:rPr lang="ru-RU" sz="2000" i="1" dirty="0"/>
              <a:t>товаров на </a:t>
            </a:r>
            <a:r>
              <a:rPr lang="ru-RU" sz="2000" i="1" dirty="0" smtClean="0"/>
              <a:t>дом, проводятся акции. </a:t>
            </a:r>
            <a:r>
              <a:rPr lang="ru-RU" sz="2000" i="1" dirty="0"/>
              <a:t>Все это помогает привлекать новых клиентов и повышать лояльность текущих.</a:t>
            </a:r>
          </a:p>
          <a:p>
            <a:pPr algn="r"/>
            <a:r>
              <a:rPr lang="ru-RU" sz="2000" i="1" dirty="0" smtClean="0"/>
              <a:t>.</a:t>
            </a:r>
            <a:endParaRPr lang="ru-RU" sz="2000" i="1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D6B5912-ADA6-A9D3-1413-A0094E0541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50" y="1067509"/>
            <a:ext cx="3272727" cy="4909091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67" y="642054"/>
            <a:ext cx="3017520" cy="57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85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9188"/>
    </mc:Choice>
    <mc:Fallback>
      <p:transition advTm="918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2A12E85-48F2-D13E-83F7-2EA4BD45C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" y="0"/>
            <a:ext cx="9797143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B56D50C-0897-884B-20F9-BAEA0D4540EE}"/>
              </a:ext>
            </a:extLst>
          </p:cNvPr>
          <p:cNvSpPr txBox="1"/>
          <p:nvPr/>
        </p:nvSpPr>
        <p:spPr>
          <a:xfrm>
            <a:off x="266701" y="939230"/>
            <a:ext cx="95696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/>
          </a:p>
          <a:p>
            <a:r>
              <a:rPr lang="ru-RU" sz="2000" b="1" i="1" dirty="0" smtClean="0"/>
              <a:t>	</a:t>
            </a:r>
            <a:r>
              <a:rPr lang="ru-RU" sz="2000" i="1" dirty="0" smtClean="0"/>
              <a:t>Успешные </a:t>
            </a:r>
            <a:r>
              <a:rPr lang="ru-RU" sz="2000" i="1" dirty="0"/>
              <a:t>модели фермерских магазинов есть как в России, так и за рубежом.</a:t>
            </a:r>
          </a:p>
          <a:p>
            <a:r>
              <a:rPr lang="ru-RU" sz="2000" i="1" dirty="0" smtClean="0"/>
              <a:t>	В </a:t>
            </a:r>
            <a:r>
              <a:rPr lang="ru-RU" sz="2000" i="1" dirty="0"/>
              <a:t>Европе популярны фермерские рынки и магазины с высокой историей и хорошей репутацией. Они активно используют маркетинг через </a:t>
            </a:r>
            <a:r>
              <a:rPr lang="ru-RU" sz="2000" i="1" dirty="0" err="1"/>
              <a:t>соцсети</a:t>
            </a:r>
            <a:r>
              <a:rPr lang="ru-RU" sz="2000" i="1" dirty="0"/>
              <a:t>, участвуют в фестивалях и ярмарках.</a:t>
            </a:r>
          </a:p>
          <a:p>
            <a:r>
              <a:rPr lang="ru-RU" sz="2000" i="1" dirty="0" smtClean="0"/>
              <a:t>	</a:t>
            </a:r>
            <a:endParaRPr lang="ru-RU" sz="2000" i="1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409091" y="616674"/>
            <a:ext cx="8558891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Анализ практического опыта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1" y="2977510"/>
            <a:ext cx="5402888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B56D50C-0897-884B-20F9-BAEA0D4540EE}"/>
              </a:ext>
            </a:extLst>
          </p:cNvPr>
          <p:cNvSpPr txBox="1"/>
          <p:nvPr/>
        </p:nvSpPr>
        <p:spPr>
          <a:xfrm>
            <a:off x="5821988" y="2156319"/>
            <a:ext cx="478886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/>
          </a:p>
          <a:p>
            <a:r>
              <a:rPr lang="ru-RU" sz="2000" b="1" i="1" dirty="0"/>
              <a:t> </a:t>
            </a:r>
            <a:r>
              <a:rPr lang="ru-RU" sz="2000" b="1" i="1" dirty="0" smtClean="0"/>
              <a:t>    </a:t>
            </a:r>
            <a:r>
              <a:rPr lang="ru-RU" sz="2000" i="1" dirty="0" smtClean="0"/>
              <a:t>России </a:t>
            </a:r>
            <a:r>
              <a:rPr lang="ru-RU" sz="2000" i="1" dirty="0"/>
              <a:t>ряд магазинов успешно развиваются за счет активного продвижения, участия в региональных </a:t>
            </a:r>
            <a:r>
              <a:rPr lang="ru-RU" sz="2000" i="1" dirty="0" err="1"/>
              <a:t>брендинговых</a:t>
            </a:r>
            <a:r>
              <a:rPr lang="ru-RU" sz="2000" i="1" dirty="0"/>
              <a:t> программах и внедрения систем онлайн-заказов.</a:t>
            </a:r>
          </a:p>
          <a:p>
            <a:r>
              <a:rPr lang="ru-RU" sz="2000" i="1" dirty="0" smtClean="0"/>
              <a:t>На примере фермерского магазина </a:t>
            </a:r>
            <a:r>
              <a:rPr lang="ru-RU" sz="2000" i="1" dirty="0"/>
              <a:t>«Четыре </a:t>
            </a:r>
            <a:r>
              <a:rPr lang="ru-RU" sz="2000" i="1" dirty="0" smtClean="0"/>
              <a:t>ФЕРМЕРА» важной </a:t>
            </a:r>
            <a:r>
              <a:rPr lang="ru-RU" sz="2000" i="1" dirty="0"/>
              <a:t>характеристикой успеха является прозрачность происхождения продукции, участие фермеров в маркетинговых кампаниях и постоянное развитие ассортимента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638082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9224"/>
    </mc:Choice>
    <mc:Fallback>
      <p:transition advTm="922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2BB7AA7-63B6-7421-AE35-9B9B69EEC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924" y="0"/>
            <a:ext cx="9797143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680732F-02A3-194C-CE14-EE6DE3DB38CE}"/>
              </a:ext>
            </a:extLst>
          </p:cNvPr>
          <p:cNvSpPr/>
          <p:nvPr/>
        </p:nvSpPr>
        <p:spPr>
          <a:xfrm>
            <a:off x="409091" y="616674"/>
            <a:ext cx="8558891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Риски и вызовы</a:t>
            </a:r>
            <a:endParaRPr lang="ru-RU" sz="35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AB70630-AD9D-DA1F-D312-9C18EF86B897}"/>
              </a:ext>
            </a:extLst>
          </p:cNvPr>
          <p:cNvSpPr txBox="1"/>
          <p:nvPr/>
        </p:nvSpPr>
        <p:spPr>
          <a:xfrm>
            <a:off x="160896" y="3384385"/>
            <a:ext cx="54588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	- Логистика</a:t>
            </a:r>
            <a:r>
              <a:rPr lang="ru-RU" sz="2000" i="1" dirty="0"/>
              <a:t>. Обеспечение свежести и отсутствие порчи — сложности, связанные с транспортировкой и </a:t>
            </a:r>
            <a:r>
              <a:rPr lang="ru-RU" sz="2000" i="1" dirty="0" smtClean="0"/>
              <a:t>хранением;</a:t>
            </a:r>
            <a:endParaRPr lang="ru-RU" sz="2000" i="1" dirty="0"/>
          </a:p>
          <a:p>
            <a:r>
              <a:rPr lang="ru-RU" sz="2000" i="1" dirty="0" smtClean="0"/>
              <a:t>- Финансовые </a:t>
            </a:r>
            <a:r>
              <a:rPr lang="ru-RU" sz="2000" i="1" dirty="0"/>
              <a:t>риски. Первый капитал для установки инфраструктуры, маркетинга, обучения персонала — большие </a:t>
            </a:r>
            <a:r>
              <a:rPr lang="ru-RU" sz="2000" i="1" dirty="0" smtClean="0"/>
              <a:t>вложения;</a:t>
            </a:r>
            <a:endParaRPr lang="ru-RU" sz="2000" i="1" dirty="0"/>
          </a:p>
          <a:p>
            <a:r>
              <a:rPr lang="ru-RU" sz="2000" i="1" dirty="0" smtClean="0"/>
              <a:t>- Потребность </a:t>
            </a:r>
            <a:r>
              <a:rPr lang="ru-RU" sz="2000" i="1" dirty="0"/>
              <a:t>в постоянном маркетинге. Без активного продвижения сложно привлечь и удержать клиентов.</a:t>
            </a:r>
            <a:endParaRPr lang="ru-RU" sz="2000" i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47" y="3529434"/>
            <a:ext cx="4589380" cy="30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AB70630-AD9D-DA1F-D312-9C18EF86B897}"/>
              </a:ext>
            </a:extLst>
          </p:cNvPr>
          <p:cNvSpPr txBox="1"/>
          <p:nvPr/>
        </p:nvSpPr>
        <p:spPr>
          <a:xfrm>
            <a:off x="160895" y="1182231"/>
            <a:ext cx="99269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	Несмотря </a:t>
            </a:r>
            <a:r>
              <a:rPr lang="ru-RU" sz="2000" i="1" dirty="0"/>
              <a:t>на преимущества, бизнес в данной сфере сопряжен с определенными рисками:</a:t>
            </a:r>
          </a:p>
          <a:p>
            <a:r>
              <a:rPr lang="ru-RU" sz="2000" i="1" dirty="0" smtClean="0"/>
              <a:t>- Сезонность </a:t>
            </a:r>
            <a:r>
              <a:rPr lang="ru-RU" sz="2000" i="1" dirty="0"/>
              <a:t>продукции. Многие фермерские продукты продаются только в определенное время года, что требует планирования запасов, хранения и альтернативных </a:t>
            </a:r>
            <a:r>
              <a:rPr lang="ru-RU" sz="2000" i="1" dirty="0" smtClean="0"/>
              <a:t>предложений;</a:t>
            </a:r>
            <a:endParaRPr lang="ru-RU" sz="2000" i="1" dirty="0"/>
          </a:p>
          <a:p>
            <a:r>
              <a:rPr lang="ru-RU" sz="2000" i="1" dirty="0" smtClean="0"/>
              <a:t>- Конкуренция</a:t>
            </a:r>
            <a:r>
              <a:rPr lang="ru-RU" sz="2000" i="1" dirty="0"/>
              <a:t>. Сетевые гипермаркеты и крупные продовольственные сети могут предлагать более низкие цены и широкий </a:t>
            </a:r>
            <a:r>
              <a:rPr lang="ru-RU" sz="2000" i="1" dirty="0" smtClean="0"/>
              <a:t>ассортимент;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1313084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368"/>
    </mc:Choice>
    <mc:Fallback>
      <p:transition advTm="436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4955</TotalTime>
  <Words>211</Words>
  <Application>Microsoft Office PowerPoint</Application>
  <PresentationFormat>Произвольный</PresentationFormat>
  <Paragraphs>55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Аспект</vt:lpstr>
      <vt:lpstr>CorelDRAW</vt:lpstr>
      <vt:lpstr>CorelDRAW 2020 Graphic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 Мария</dc:creator>
  <cp:lastModifiedBy>User Windows</cp:lastModifiedBy>
  <cp:revision>45</cp:revision>
  <dcterms:created xsi:type="dcterms:W3CDTF">2022-09-21T16:16:22Z</dcterms:created>
  <dcterms:modified xsi:type="dcterms:W3CDTF">2025-11-25T20:39:43Z</dcterms:modified>
</cp:coreProperties>
</file>