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76" r:id="rId1"/>
    <p:sldMasterId id="2147483668" r:id="rId2"/>
    <p:sldMasterId id="2147483695" r:id="rId3"/>
    <p:sldMasterId id="2147483709" r:id="rId4"/>
    <p:sldMasterId id="2147483712" r:id="rId5"/>
  </p:sldMasterIdLst>
  <p:notesMasterIdLst>
    <p:notesMasterId r:id="rId47"/>
  </p:notesMasterIdLst>
  <p:sldIdLst>
    <p:sldId id="305" r:id="rId6"/>
    <p:sldId id="449" r:id="rId7"/>
    <p:sldId id="476" r:id="rId8"/>
    <p:sldId id="477" r:id="rId9"/>
    <p:sldId id="287" r:id="rId10"/>
    <p:sldId id="288" r:id="rId11"/>
    <p:sldId id="289" r:id="rId12"/>
    <p:sldId id="464" r:id="rId13"/>
    <p:sldId id="465" r:id="rId14"/>
    <p:sldId id="466" r:id="rId15"/>
    <p:sldId id="467" r:id="rId16"/>
    <p:sldId id="468" r:id="rId17"/>
    <p:sldId id="469" r:id="rId18"/>
    <p:sldId id="470" r:id="rId19"/>
    <p:sldId id="471" r:id="rId20"/>
    <p:sldId id="488" r:id="rId21"/>
    <p:sldId id="489" r:id="rId22"/>
    <p:sldId id="490" r:id="rId23"/>
    <p:sldId id="491" r:id="rId24"/>
    <p:sldId id="474" r:id="rId25"/>
    <p:sldId id="492" r:id="rId26"/>
    <p:sldId id="493" r:id="rId27"/>
    <p:sldId id="472" r:id="rId28"/>
    <p:sldId id="473" r:id="rId29"/>
    <p:sldId id="264" r:id="rId30"/>
    <p:sldId id="266" r:id="rId31"/>
    <p:sldId id="269" r:id="rId32"/>
    <p:sldId id="270" r:id="rId33"/>
    <p:sldId id="418" r:id="rId34"/>
    <p:sldId id="463" r:id="rId35"/>
    <p:sldId id="421" r:id="rId36"/>
    <p:sldId id="478" r:id="rId37"/>
    <p:sldId id="479" r:id="rId38"/>
    <p:sldId id="480" r:id="rId39"/>
    <p:sldId id="481" r:id="rId40"/>
    <p:sldId id="482" r:id="rId41"/>
    <p:sldId id="483" r:id="rId42"/>
    <p:sldId id="484" r:id="rId43"/>
    <p:sldId id="485" r:id="rId44"/>
    <p:sldId id="486" r:id="rId45"/>
    <p:sldId id="487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77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447" autoAdjust="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5E78B-FE7C-474B-AC91-ABC1B62969E2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0B4EB-D9F6-4F2F-973A-15D71B3F5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58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26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9D328-F9E3-9168-E16B-46EC28833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E0B34B7-8E75-4532-8AEA-357C081299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92E5B52-4B36-C204-4485-59C9A2650B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A5FC80-0A4E-DB20-CC5B-9558644615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50B4EB-D9F6-4F2F-973A-15D71B3F505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5926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CFE9C-0C94-0A5D-C990-2400D9F96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C3B7A8D-A031-91A1-091C-69FDE72FC5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D0CC971-A520-05BE-DAC5-A474069204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D387799-3EE7-B632-554C-6C755FCEAC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50B4EB-D9F6-4F2F-973A-15D71B3F505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2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resentationgo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BD2EDD4-BDB0-0D49-AF7C-62A592170EF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3073400" y="10591799"/>
            <a:chExt cx="12252961" cy="6832603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366A07BC-BE9C-3348-B1E9-55B0F2BD5E10}"/>
                </a:ext>
              </a:extLst>
            </p:cNvPr>
            <p:cNvSpPr/>
            <p:nvPr/>
          </p:nvSpPr>
          <p:spPr>
            <a:xfrm>
              <a:off x="3492500" y="10591799"/>
              <a:ext cx="1046099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452" y="14941"/>
                  </a:lnTo>
                  <a:lnTo>
                    <a:pt x="21600" y="21600"/>
                  </a:lnTo>
                  <a:lnTo>
                    <a:pt x="4969" y="845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Triangle">
              <a:extLst>
                <a:ext uri="{FF2B5EF4-FFF2-40B4-BE49-F238E27FC236}">
                  <a16:creationId xmlns:a16="http://schemas.microsoft.com/office/drawing/2014/main" id="{2D86B3C2-0C0F-8647-B357-FFDA3ABF14D2}"/>
                </a:ext>
              </a:extLst>
            </p:cNvPr>
            <p:cNvSpPr/>
            <p:nvPr/>
          </p:nvSpPr>
          <p:spPr>
            <a:xfrm>
              <a:off x="4622799" y="15316200"/>
              <a:ext cx="9324343" cy="2105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3483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BA38760F-F8BD-AA48-B5E1-49F7C78ED553}"/>
                </a:ext>
              </a:extLst>
            </p:cNvPr>
            <p:cNvSpPr/>
            <p:nvPr/>
          </p:nvSpPr>
          <p:spPr>
            <a:xfrm>
              <a:off x="3073400" y="10594340"/>
              <a:ext cx="3058161" cy="6830062"/>
            </a:xfrm>
            <a:custGeom>
              <a:avLst/>
              <a:gdLst>
                <a:gd name="connsiteX0" fmla="*/ 0 w 21600"/>
                <a:gd name="connsiteY0" fmla="*/ 0 h 21600"/>
                <a:gd name="connsiteX1" fmla="*/ 0 w 21600"/>
                <a:gd name="connsiteY1" fmla="*/ 21600 h 21600"/>
                <a:gd name="connsiteX2" fmla="*/ 10979 w 21600"/>
                <a:gd name="connsiteY2" fmla="*/ 21600 h 21600"/>
                <a:gd name="connsiteX3" fmla="*/ 21600 w 21600"/>
                <a:gd name="connsiteY3" fmla="*/ 14941 h 21600"/>
                <a:gd name="connsiteX4" fmla="*/ 20870 w 21600"/>
                <a:gd name="connsiteY4" fmla="*/ 14325 h 21600"/>
                <a:gd name="connsiteX5" fmla="*/ 2951 w 21600"/>
                <a:gd name="connsiteY5" fmla="*/ 0 h 21600"/>
                <a:gd name="connsiteX6" fmla="*/ 0 w 21600"/>
                <a:gd name="connsiteY6" fmla="*/ 0 h 21600"/>
                <a:gd name="connsiteX0" fmla="*/ 0 w 21600"/>
                <a:gd name="connsiteY0" fmla="*/ 0 h 21600"/>
                <a:gd name="connsiteX1" fmla="*/ 0 w 21600"/>
                <a:gd name="connsiteY1" fmla="*/ 21600 h 21600"/>
                <a:gd name="connsiteX2" fmla="*/ 10979 w 21600"/>
                <a:gd name="connsiteY2" fmla="*/ 21600 h 21600"/>
                <a:gd name="connsiteX3" fmla="*/ 21600 w 21600"/>
                <a:gd name="connsiteY3" fmla="*/ 14941 h 21600"/>
                <a:gd name="connsiteX4" fmla="*/ 20915 w 21600"/>
                <a:gd name="connsiteY4" fmla="*/ 14095 h 21600"/>
                <a:gd name="connsiteX5" fmla="*/ 2951 w 21600"/>
                <a:gd name="connsiteY5" fmla="*/ 0 h 21600"/>
                <a:gd name="connsiteX6" fmla="*/ 0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79" y="21600"/>
                  </a:lnTo>
                  <a:lnTo>
                    <a:pt x="21600" y="14941"/>
                  </a:lnTo>
                  <a:lnTo>
                    <a:pt x="20915" y="14095"/>
                  </a:lnTo>
                  <a:lnTo>
                    <a:pt x="29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9F6E617F-4AAD-BF4E-8144-AA0A245E9273}"/>
                </a:ext>
              </a:extLst>
            </p:cNvPr>
            <p:cNvSpPr/>
            <p:nvPr/>
          </p:nvSpPr>
          <p:spPr>
            <a:xfrm>
              <a:off x="12268200" y="10591799"/>
              <a:ext cx="305816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0621" y="0"/>
                  </a:lnTo>
                  <a:lnTo>
                    <a:pt x="0" y="6659"/>
                  </a:lnTo>
                  <a:lnTo>
                    <a:pt x="18649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9900F350-5F1F-5F4A-98F9-2D81639BFFA4}"/>
                </a:ext>
              </a:extLst>
            </p:cNvPr>
            <p:cNvSpPr/>
            <p:nvPr/>
          </p:nvSpPr>
          <p:spPr>
            <a:xfrm>
              <a:off x="3492500" y="10591799"/>
              <a:ext cx="8780781" cy="2674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920" y="21600"/>
                  </a:lnTo>
                  <a:lnTo>
                    <a:pt x="21600" y="17005"/>
                  </a:lnTo>
                  <a:lnTo>
                    <a:pt x="236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8900BC01-EBEB-594B-B882-2173519B26BA}"/>
                </a:ext>
              </a:extLst>
            </p:cNvPr>
            <p:cNvSpPr/>
            <p:nvPr/>
          </p:nvSpPr>
          <p:spPr>
            <a:xfrm>
              <a:off x="5892800" y="12699999"/>
              <a:ext cx="9014462" cy="472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01"/>
                  </a:moveTo>
                  <a:lnTo>
                    <a:pt x="19299" y="21600"/>
                  </a:lnTo>
                  <a:lnTo>
                    <a:pt x="21600" y="21600"/>
                  </a:lnTo>
                  <a:lnTo>
                    <a:pt x="1527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Triangle">
              <a:extLst>
                <a:ext uri="{FF2B5EF4-FFF2-40B4-BE49-F238E27FC236}">
                  <a16:creationId xmlns:a16="http://schemas.microsoft.com/office/drawing/2014/main" id="{215005BB-DFE8-954B-A36C-466EB28D7E2A}"/>
                </a:ext>
              </a:extLst>
            </p:cNvPr>
            <p:cNvSpPr/>
            <p:nvPr/>
          </p:nvSpPr>
          <p:spPr>
            <a:xfrm>
              <a:off x="3492499" y="10591799"/>
              <a:ext cx="2640331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688" y="12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A2A6FDFB-46FD-4D32-A054-BC9C55F6A0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1920" y="750939"/>
            <a:ext cx="7432494" cy="2387600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C1F0D0AA-12EA-49AC-BF55-4B2556467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2320" y="3230614"/>
            <a:ext cx="4232094" cy="165576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D611355A-2485-4AA5-91FA-EA5F3157B7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64A10338-DE30-4CA9-A21B-D50D6579B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49D5EB62-2B81-475B-92EC-DEB93DC3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27319DBE-8599-D448-892E-9E1E1DCD42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71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016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181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026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084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850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70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561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3740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454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290E2C0-5269-8740-BBAA-492543DDE3D1}"/>
              </a:ext>
            </a:extLst>
          </p:cNvPr>
          <p:cNvGrpSpPr/>
          <p:nvPr userDrawn="1"/>
        </p:nvGrpSpPr>
        <p:grpSpPr>
          <a:xfrm>
            <a:off x="1" y="12698"/>
            <a:ext cx="12192000" cy="6845302"/>
            <a:chOff x="20840699" y="10591799"/>
            <a:chExt cx="12254233" cy="6832603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5B83B17-C4B3-D344-87C7-6423B0F02682}"/>
                </a:ext>
              </a:extLst>
            </p:cNvPr>
            <p:cNvSpPr/>
            <p:nvPr/>
          </p:nvSpPr>
          <p:spPr>
            <a:xfrm>
              <a:off x="21259799" y="10591799"/>
              <a:ext cx="1045972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657" y="21496"/>
                  </a:lnTo>
                  <a:lnTo>
                    <a:pt x="21600" y="21600"/>
                  </a:lnTo>
                  <a:lnTo>
                    <a:pt x="5332" y="1268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A75B47A7-502A-6643-B719-CE0B865E3F4A}"/>
                </a:ext>
              </a:extLst>
            </p:cNvPr>
            <p:cNvSpPr/>
            <p:nvPr/>
          </p:nvSpPr>
          <p:spPr>
            <a:xfrm>
              <a:off x="20840699" y="10591799"/>
              <a:ext cx="1743907" cy="6830062"/>
            </a:xfrm>
            <a:custGeom>
              <a:avLst/>
              <a:gdLst>
                <a:gd name="connsiteX0" fmla="*/ 0 w 22085"/>
                <a:gd name="connsiteY0" fmla="*/ 0 h 21600"/>
                <a:gd name="connsiteX1" fmla="*/ 0 w 22085"/>
                <a:gd name="connsiteY1" fmla="*/ 21600 h 21600"/>
                <a:gd name="connsiteX2" fmla="*/ 19686 w 22085"/>
                <a:gd name="connsiteY2" fmla="*/ 21600 h 21600"/>
                <a:gd name="connsiteX3" fmla="*/ 22085 w 22085"/>
                <a:gd name="connsiteY3" fmla="*/ 21486 h 21600"/>
                <a:gd name="connsiteX4" fmla="*/ 5308 w 22085"/>
                <a:gd name="connsiteY4" fmla="*/ 0 h 21600"/>
                <a:gd name="connsiteX5" fmla="*/ 0 w 22085"/>
                <a:gd name="connsiteY5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85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9686" y="21600"/>
                  </a:lnTo>
                  <a:lnTo>
                    <a:pt x="22085" y="21486"/>
                  </a:lnTo>
                  <a:lnTo>
                    <a:pt x="53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6893CA68-6346-C04B-AD72-BDC38591D903}"/>
                </a:ext>
              </a:extLst>
            </p:cNvPr>
            <p:cNvSpPr/>
            <p:nvPr/>
          </p:nvSpPr>
          <p:spPr>
            <a:xfrm>
              <a:off x="30035500" y="10591799"/>
              <a:ext cx="3059432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0616" y="0"/>
                  </a:lnTo>
                  <a:lnTo>
                    <a:pt x="0" y="6659"/>
                  </a:lnTo>
                  <a:lnTo>
                    <a:pt x="18641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CD986E4-67AA-D546-96FD-FE9727C17D38}"/>
                </a:ext>
              </a:extLst>
            </p:cNvPr>
            <p:cNvSpPr/>
            <p:nvPr/>
          </p:nvSpPr>
          <p:spPr>
            <a:xfrm>
              <a:off x="21259800" y="10591799"/>
              <a:ext cx="8779509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287" y="21600"/>
                  </a:lnTo>
                  <a:lnTo>
                    <a:pt x="21600" y="78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7D29035-EE86-7C4B-A277-788175D5086B}"/>
                </a:ext>
              </a:extLst>
            </p:cNvPr>
            <p:cNvSpPr/>
            <p:nvPr/>
          </p:nvSpPr>
          <p:spPr>
            <a:xfrm>
              <a:off x="23406100" y="12699999"/>
              <a:ext cx="9271002" cy="472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786"/>
                  </a:moveTo>
                  <a:lnTo>
                    <a:pt x="19363" y="21600"/>
                  </a:lnTo>
                  <a:lnTo>
                    <a:pt x="21600" y="21600"/>
                  </a:lnTo>
                  <a:lnTo>
                    <a:pt x="1544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300B4B6B-9F04-3949-B384-855729B4247F}"/>
                </a:ext>
              </a:extLst>
            </p:cNvPr>
            <p:cNvSpPr/>
            <p:nvPr/>
          </p:nvSpPr>
          <p:spPr>
            <a:xfrm>
              <a:off x="21259800" y="10591799"/>
              <a:ext cx="2148840" cy="6797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32" y="21600"/>
                  </a:moveTo>
                  <a:lnTo>
                    <a:pt x="21600" y="183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D08B00A-9A13-4AB1-A72D-2F499BA2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00" y="365125"/>
            <a:ext cx="100838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89DC5E6-DDCD-4B67-B47F-0BD6C54B8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0" y="1825625"/>
            <a:ext cx="8915400" cy="41445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68C53B7-7FCD-400A-9752-7BFFD8BB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10C428BE-FED7-45A5-9425-7445C51F3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8FDE52B-46E4-490F-8D9A-1A96457A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B475AC02-05B3-4716-984A-C10872A72D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57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48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12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9E6533-0AB1-4D4B-9516-F1D815480391}"/>
              </a:ext>
            </a:extLst>
          </p:cNvPr>
          <p:cNvGrpSpPr/>
          <p:nvPr userDrawn="1"/>
        </p:nvGrpSpPr>
        <p:grpSpPr>
          <a:xfrm>
            <a:off x="0" y="1"/>
            <a:ext cx="12192000" cy="6858001"/>
            <a:chOff x="38608000" y="10591799"/>
            <a:chExt cx="12259312" cy="6835144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F880192D-7B59-8446-85E0-620640AD9367}"/>
                </a:ext>
              </a:extLst>
            </p:cNvPr>
            <p:cNvSpPr/>
            <p:nvPr/>
          </p:nvSpPr>
          <p:spPr>
            <a:xfrm>
              <a:off x="39992299" y="10591799"/>
              <a:ext cx="1045972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943" y="104"/>
                  </a:lnTo>
                  <a:lnTo>
                    <a:pt x="0" y="0"/>
                  </a:lnTo>
                  <a:lnTo>
                    <a:pt x="16268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16E4CC95-F8F4-734A-B3BC-33A2A6BB4D4F}"/>
                </a:ext>
              </a:extLst>
            </p:cNvPr>
            <p:cNvSpPr/>
            <p:nvPr/>
          </p:nvSpPr>
          <p:spPr>
            <a:xfrm>
              <a:off x="49161700" y="10591799"/>
              <a:ext cx="1705612" cy="6830062"/>
            </a:xfrm>
            <a:custGeom>
              <a:avLst/>
              <a:gdLst>
                <a:gd name="connsiteX0" fmla="*/ 21600 w 21600"/>
                <a:gd name="connsiteY0" fmla="*/ 21600 h 21600"/>
                <a:gd name="connsiteX1" fmla="*/ 21600 w 21600"/>
                <a:gd name="connsiteY1" fmla="*/ 0 h 21600"/>
                <a:gd name="connsiteX2" fmla="*/ 1914 w 21600"/>
                <a:gd name="connsiteY2" fmla="*/ 0 h 21600"/>
                <a:gd name="connsiteX3" fmla="*/ 0 w 21600"/>
                <a:gd name="connsiteY3" fmla="*/ 104 h 21600"/>
                <a:gd name="connsiteX4" fmla="*/ 16009 w 21600"/>
                <a:gd name="connsiteY4" fmla="*/ 21550 h 21600"/>
                <a:gd name="connsiteX5" fmla="*/ 2160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914" y="0"/>
                  </a:lnTo>
                  <a:lnTo>
                    <a:pt x="0" y="104"/>
                  </a:lnTo>
                  <a:lnTo>
                    <a:pt x="16009" y="2155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0044A776-7D37-FE4F-B06B-9DDD19030CCC}"/>
                </a:ext>
              </a:extLst>
            </p:cNvPr>
            <p:cNvSpPr/>
            <p:nvPr/>
          </p:nvSpPr>
          <p:spPr>
            <a:xfrm>
              <a:off x="38608000" y="10591799"/>
              <a:ext cx="305942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84" y="21600"/>
                  </a:lnTo>
                  <a:lnTo>
                    <a:pt x="21600" y="14941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B3F6CA8-9C04-724F-9B7A-D6B73CD8D530}"/>
                </a:ext>
              </a:extLst>
            </p:cNvPr>
            <p:cNvSpPr/>
            <p:nvPr/>
          </p:nvSpPr>
          <p:spPr>
            <a:xfrm>
              <a:off x="41668700" y="11645899"/>
              <a:ext cx="8779512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313" y="0"/>
                  </a:lnTo>
                  <a:lnTo>
                    <a:pt x="0" y="1372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53086DD1-C1EF-904B-89B0-30B09B1B6313}"/>
                </a:ext>
              </a:extLst>
            </p:cNvPr>
            <p:cNvSpPr/>
            <p:nvPr/>
          </p:nvSpPr>
          <p:spPr>
            <a:xfrm>
              <a:off x="39027099" y="10591799"/>
              <a:ext cx="9271002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14"/>
                  </a:moveTo>
                  <a:lnTo>
                    <a:pt x="2237" y="0"/>
                  </a:lnTo>
                  <a:lnTo>
                    <a:pt x="0" y="0"/>
                  </a:lnTo>
                  <a:lnTo>
                    <a:pt x="6152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DB694DE4-0F4E-1746-84AD-F94AB86D0BE5}"/>
                </a:ext>
              </a:extLst>
            </p:cNvPr>
            <p:cNvSpPr/>
            <p:nvPr/>
          </p:nvSpPr>
          <p:spPr>
            <a:xfrm>
              <a:off x="48298100" y="10629900"/>
              <a:ext cx="2148840" cy="6797043"/>
            </a:xfrm>
            <a:custGeom>
              <a:avLst/>
              <a:gdLst>
                <a:gd name="connsiteX0" fmla="*/ 8668 w 21600"/>
                <a:gd name="connsiteY0" fmla="*/ 0 h 21600"/>
                <a:gd name="connsiteX1" fmla="*/ 0 w 21600"/>
                <a:gd name="connsiteY1" fmla="*/ 3241 h 21600"/>
                <a:gd name="connsiteX2" fmla="*/ 21600 w 21600"/>
                <a:gd name="connsiteY2" fmla="*/ 21600 h 21600"/>
                <a:gd name="connsiteX3" fmla="*/ 21269 w 21600"/>
                <a:gd name="connsiteY3" fmla="*/ 21057 h 21600"/>
                <a:gd name="connsiteX4" fmla="*/ 8668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8668" y="0"/>
                  </a:moveTo>
                  <a:lnTo>
                    <a:pt x="0" y="3241"/>
                  </a:lnTo>
                  <a:lnTo>
                    <a:pt x="21600" y="21600"/>
                  </a:lnTo>
                  <a:lnTo>
                    <a:pt x="21269" y="21057"/>
                  </a:lnTo>
                  <a:lnTo>
                    <a:pt x="866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8888851-8419-4D40-B1E3-9D279F24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2198"/>
            <a:ext cx="73152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CCD0F33-6122-4DA2-AA9D-CA48CEFB9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1"/>
            <a:ext cx="8986520" cy="412115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9F9BA732-13AA-47BB-AFB5-2182F75A88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A8A3FA1-377F-4383-B7E8-14D9409A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66F5CF8-699B-4A09-9AD0-718B0175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C55771C-35B2-4842-A572-EEE14A72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9282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8090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7915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BD2EDD4-BDB0-0D49-AF7C-62A592170EF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3073400" y="10591799"/>
            <a:chExt cx="12252961" cy="6832603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366A07BC-BE9C-3348-B1E9-55B0F2BD5E10}"/>
                </a:ext>
              </a:extLst>
            </p:cNvPr>
            <p:cNvSpPr/>
            <p:nvPr/>
          </p:nvSpPr>
          <p:spPr>
            <a:xfrm>
              <a:off x="3492500" y="10591799"/>
              <a:ext cx="1046099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452" y="14941"/>
                  </a:lnTo>
                  <a:lnTo>
                    <a:pt x="21600" y="21600"/>
                  </a:lnTo>
                  <a:lnTo>
                    <a:pt x="4969" y="845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Triangle">
              <a:extLst>
                <a:ext uri="{FF2B5EF4-FFF2-40B4-BE49-F238E27FC236}">
                  <a16:creationId xmlns:a16="http://schemas.microsoft.com/office/drawing/2014/main" id="{2D86B3C2-0C0F-8647-B357-FFDA3ABF14D2}"/>
                </a:ext>
              </a:extLst>
            </p:cNvPr>
            <p:cNvSpPr/>
            <p:nvPr/>
          </p:nvSpPr>
          <p:spPr>
            <a:xfrm>
              <a:off x="4622799" y="15316200"/>
              <a:ext cx="9324343" cy="2105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3483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BA38760F-F8BD-AA48-B5E1-49F7C78ED553}"/>
                </a:ext>
              </a:extLst>
            </p:cNvPr>
            <p:cNvSpPr/>
            <p:nvPr/>
          </p:nvSpPr>
          <p:spPr>
            <a:xfrm>
              <a:off x="3073400" y="10594340"/>
              <a:ext cx="3058161" cy="6830062"/>
            </a:xfrm>
            <a:custGeom>
              <a:avLst/>
              <a:gdLst>
                <a:gd name="connsiteX0" fmla="*/ 0 w 21600"/>
                <a:gd name="connsiteY0" fmla="*/ 0 h 21600"/>
                <a:gd name="connsiteX1" fmla="*/ 0 w 21600"/>
                <a:gd name="connsiteY1" fmla="*/ 21600 h 21600"/>
                <a:gd name="connsiteX2" fmla="*/ 10979 w 21600"/>
                <a:gd name="connsiteY2" fmla="*/ 21600 h 21600"/>
                <a:gd name="connsiteX3" fmla="*/ 21600 w 21600"/>
                <a:gd name="connsiteY3" fmla="*/ 14941 h 21600"/>
                <a:gd name="connsiteX4" fmla="*/ 20870 w 21600"/>
                <a:gd name="connsiteY4" fmla="*/ 14325 h 21600"/>
                <a:gd name="connsiteX5" fmla="*/ 2951 w 21600"/>
                <a:gd name="connsiteY5" fmla="*/ 0 h 21600"/>
                <a:gd name="connsiteX6" fmla="*/ 0 w 21600"/>
                <a:gd name="connsiteY6" fmla="*/ 0 h 21600"/>
                <a:gd name="connsiteX0" fmla="*/ 0 w 21600"/>
                <a:gd name="connsiteY0" fmla="*/ 0 h 21600"/>
                <a:gd name="connsiteX1" fmla="*/ 0 w 21600"/>
                <a:gd name="connsiteY1" fmla="*/ 21600 h 21600"/>
                <a:gd name="connsiteX2" fmla="*/ 10979 w 21600"/>
                <a:gd name="connsiteY2" fmla="*/ 21600 h 21600"/>
                <a:gd name="connsiteX3" fmla="*/ 21600 w 21600"/>
                <a:gd name="connsiteY3" fmla="*/ 14941 h 21600"/>
                <a:gd name="connsiteX4" fmla="*/ 20915 w 21600"/>
                <a:gd name="connsiteY4" fmla="*/ 14095 h 21600"/>
                <a:gd name="connsiteX5" fmla="*/ 2951 w 21600"/>
                <a:gd name="connsiteY5" fmla="*/ 0 h 21600"/>
                <a:gd name="connsiteX6" fmla="*/ 0 w 21600"/>
                <a:gd name="connsiteY6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79" y="21600"/>
                  </a:lnTo>
                  <a:lnTo>
                    <a:pt x="21600" y="14941"/>
                  </a:lnTo>
                  <a:lnTo>
                    <a:pt x="20915" y="14095"/>
                  </a:lnTo>
                  <a:lnTo>
                    <a:pt x="29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9F6E617F-4AAD-BF4E-8144-AA0A245E9273}"/>
                </a:ext>
              </a:extLst>
            </p:cNvPr>
            <p:cNvSpPr/>
            <p:nvPr/>
          </p:nvSpPr>
          <p:spPr>
            <a:xfrm>
              <a:off x="12268200" y="10591799"/>
              <a:ext cx="305816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0621" y="0"/>
                  </a:lnTo>
                  <a:lnTo>
                    <a:pt x="0" y="6659"/>
                  </a:lnTo>
                  <a:lnTo>
                    <a:pt x="18649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9900F350-5F1F-5F4A-98F9-2D81639BFFA4}"/>
                </a:ext>
              </a:extLst>
            </p:cNvPr>
            <p:cNvSpPr/>
            <p:nvPr/>
          </p:nvSpPr>
          <p:spPr>
            <a:xfrm>
              <a:off x="3492500" y="10591799"/>
              <a:ext cx="8780781" cy="2674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920" y="21600"/>
                  </a:lnTo>
                  <a:lnTo>
                    <a:pt x="21600" y="17005"/>
                  </a:lnTo>
                  <a:lnTo>
                    <a:pt x="236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8900BC01-EBEB-594B-B882-2173519B26BA}"/>
                </a:ext>
              </a:extLst>
            </p:cNvPr>
            <p:cNvSpPr/>
            <p:nvPr/>
          </p:nvSpPr>
          <p:spPr>
            <a:xfrm>
              <a:off x="5892800" y="12699999"/>
              <a:ext cx="9014462" cy="472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01"/>
                  </a:moveTo>
                  <a:lnTo>
                    <a:pt x="19299" y="21600"/>
                  </a:lnTo>
                  <a:lnTo>
                    <a:pt x="21600" y="21600"/>
                  </a:lnTo>
                  <a:lnTo>
                    <a:pt x="1527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Triangle">
              <a:extLst>
                <a:ext uri="{FF2B5EF4-FFF2-40B4-BE49-F238E27FC236}">
                  <a16:creationId xmlns:a16="http://schemas.microsoft.com/office/drawing/2014/main" id="{215005BB-DFE8-954B-A36C-466EB28D7E2A}"/>
                </a:ext>
              </a:extLst>
            </p:cNvPr>
            <p:cNvSpPr/>
            <p:nvPr/>
          </p:nvSpPr>
          <p:spPr>
            <a:xfrm>
              <a:off x="3492499" y="10591799"/>
              <a:ext cx="2640331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688" y="12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A2A6FDFB-46FD-4D32-A054-BC9C55F6A0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1920" y="750939"/>
            <a:ext cx="7432494" cy="2387600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C1F0D0AA-12EA-49AC-BF55-4B2556467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2320" y="3230614"/>
            <a:ext cx="4232094" cy="165576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D611355A-2485-4AA5-91FA-EA5F3157B7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23" name="Footer Placeholder 4">
            <a:extLst>
              <a:ext uri="{FF2B5EF4-FFF2-40B4-BE49-F238E27FC236}">
                <a16:creationId xmlns:a16="http://schemas.microsoft.com/office/drawing/2014/main" id="{64A10338-DE30-4CA9-A21B-D50D6579B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49D5EB62-2B81-475B-92EC-DEB93DC3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27319DBE-8599-D448-892E-9E1E1DCD42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046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290E2C0-5269-8740-BBAA-492543DDE3D1}"/>
              </a:ext>
            </a:extLst>
          </p:cNvPr>
          <p:cNvGrpSpPr/>
          <p:nvPr userDrawn="1"/>
        </p:nvGrpSpPr>
        <p:grpSpPr>
          <a:xfrm>
            <a:off x="1" y="12698"/>
            <a:ext cx="12192000" cy="6845302"/>
            <a:chOff x="20840699" y="10591799"/>
            <a:chExt cx="12254233" cy="6832603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5B83B17-C4B3-D344-87C7-6423B0F02682}"/>
                </a:ext>
              </a:extLst>
            </p:cNvPr>
            <p:cNvSpPr/>
            <p:nvPr/>
          </p:nvSpPr>
          <p:spPr>
            <a:xfrm>
              <a:off x="21259799" y="10591799"/>
              <a:ext cx="10459721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657" y="21496"/>
                  </a:lnTo>
                  <a:lnTo>
                    <a:pt x="21600" y="21600"/>
                  </a:lnTo>
                  <a:lnTo>
                    <a:pt x="5332" y="1268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A75B47A7-502A-6643-B719-CE0B865E3F4A}"/>
                </a:ext>
              </a:extLst>
            </p:cNvPr>
            <p:cNvSpPr/>
            <p:nvPr/>
          </p:nvSpPr>
          <p:spPr>
            <a:xfrm>
              <a:off x="20840699" y="10591799"/>
              <a:ext cx="1743907" cy="6830062"/>
            </a:xfrm>
            <a:custGeom>
              <a:avLst/>
              <a:gdLst>
                <a:gd name="connsiteX0" fmla="*/ 0 w 22085"/>
                <a:gd name="connsiteY0" fmla="*/ 0 h 21600"/>
                <a:gd name="connsiteX1" fmla="*/ 0 w 22085"/>
                <a:gd name="connsiteY1" fmla="*/ 21600 h 21600"/>
                <a:gd name="connsiteX2" fmla="*/ 19686 w 22085"/>
                <a:gd name="connsiteY2" fmla="*/ 21600 h 21600"/>
                <a:gd name="connsiteX3" fmla="*/ 22085 w 22085"/>
                <a:gd name="connsiteY3" fmla="*/ 21486 h 21600"/>
                <a:gd name="connsiteX4" fmla="*/ 5308 w 22085"/>
                <a:gd name="connsiteY4" fmla="*/ 0 h 21600"/>
                <a:gd name="connsiteX5" fmla="*/ 0 w 22085"/>
                <a:gd name="connsiteY5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085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9686" y="21600"/>
                  </a:lnTo>
                  <a:lnTo>
                    <a:pt x="22085" y="21486"/>
                  </a:lnTo>
                  <a:lnTo>
                    <a:pt x="530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6893CA68-6346-C04B-AD72-BDC38591D903}"/>
                </a:ext>
              </a:extLst>
            </p:cNvPr>
            <p:cNvSpPr/>
            <p:nvPr/>
          </p:nvSpPr>
          <p:spPr>
            <a:xfrm>
              <a:off x="30035500" y="10591799"/>
              <a:ext cx="3059432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0616" y="0"/>
                  </a:lnTo>
                  <a:lnTo>
                    <a:pt x="0" y="6659"/>
                  </a:lnTo>
                  <a:lnTo>
                    <a:pt x="18641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CD986E4-67AA-D546-96FD-FE9727C17D38}"/>
                </a:ext>
              </a:extLst>
            </p:cNvPr>
            <p:cNvSpPr/>
            <p:nvPr/>
          </p:nvSpPr>
          <p:spPr>
            <a:xfrm>
              <a:off x="21259800" y="10591799"/>
              <a:ext cx="8779509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287" y="21600"/>
                  </a:lnTo>
                  <a:lnTo>
                    <a:pt x="21600" y="78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7D29035-EE86-7C4B-A277-788175D5086B}"/>
                </a:ext>
              </a:extLst>
            </p:cNvPr>
            <p:cNvSpPr/>
            <p:nvPr/>
          </p:nvSpPr>
          <p:spPr>
            <a:xfrm>
              <a:off x="23406100" y="12699999"/>
              <a:ext cx="9271002" cy="4724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786"/>
                  </a:moveTo>
                  <a:lnTo>
                    <a:pt x="19363" y="21600"/>
                  </a:lnTo>
                  <a:lnTo>
                    <a:pt x="21600" y="21600"/>
                  </a:lnTo>
                  <a:lnTo>
                    <a:pt x="1544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300B4B6B-9F04-3949-B384-855729B4247F}"/>
                </a:ext>
              </a:extLst>
            </p:cNvPr>
            <p:cNvSpPr/>
            <p:nvPr/>
          </p:nvSpPr>
          <p:spPr>
            <a:xfrm>
              <a:off x="21259800" y="10591799"/>
              <a:ext cx="2148840" cy="6797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32" y="21600"/>
                  </a:moveTo>
                  <a:lnTo>
                    <a:pt x="21600" y="183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D08B00A-9A13-4AB1-A72D-2F499BA2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00" y="365125"/>
            <a:ext cx="100838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89DC5E6-DDCD-4B67-B47F-0BD6C54B8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400" y="1825625"/>
            <a:ext cx="8915400" cy="414451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68C53B7-7FCD-400A-9752-7BFFD8BB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10C428BE-FED7-45A5-9425-7445C51F3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8FDE52B-46E4-490F-8D9A-1A96457A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B475AC02-05B3-4716-984A-C10872A72D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605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9E6533-0AB1-4D4B-9516-F1D815480391}"/>
              </a:ext>
            </a:extLst>
          </p:cNvPr>
          <p:cNvGrpSpPr/>
          <p:nvPr userDrawn="1"/>
        </p:nvGrpSpPr>
        <p:grpSpPr>
          <a:xfrm>
            <a:off x="0" y="1"/>
            <a:ext cx="12192000" cy="6858001"/>
            <a:chOff x="38608000" y="10591799"/>
            <a:chExt cx="12259312" cy="6835144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F880192D-7B59-8446-85E0-620640AD9367}"/>
                </a:ext>
              </a:extLst>
            </p:cNvPr>
            <p:cNvSpPr/>
            <p:nvPr/>
          </p:nvSpPr>
          <p:spPr>
            <a:xfrm>
              <a:off x="39992299" y="10591799"/>
              <a:ext cx="1045972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943" y="104"/>
                  </a:lnTo>
                  <a:lnTo>
                    <a:pt x="0" y="0"/>
                  </a:lnTo>
                  <a:lnTo>
                    <a:pt x="16268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16E4CC95-F8F4-734A-B3BC-33A2A6BB4D4F}"/>
                </a:ext>
              </a:extLst>
            </p:cNvPr>
            <p:cNvSpPr/>
            <p:nvPr/>
          </p:nvSpPr>
          <p:spPr>
            <a:xfrm>
              <a:off x="49161700" y="10591799"/>
              <a:ext cx="1705612" cy="6830062"/>
            </a:xfrm>
            <a:custGeom>
              <a:avLst/>
              <a:gdLst>
                <a:gd name="connsiteX0" fmla="*/ 21600 w 21600"/>
                <a:gd name="connsiteY0" fmla="*/ 21600 h 21600"/>
                <a:gd name="connsiteX1" fmla="*/ 21600 w 21600"/>
                <a:gd name="connsiteY1" fmla="*/ 0 h 21600"/>
                <a:gd name="connsiteX2" fmla="*/ 1914 w 21600"/>
                <a:gd name="connsiteY2" fmla="*/ 0 h 21600"/>
                <a:gd name="connsiteX3" fmla="*/ 0 w 21600"/>
                <a:gd name="connsiteY3" fmla="*/ 104 h 21600"/>
                <a:gd name="connsiteX4" fmla="*/ 16009 w 21600"/>
                <a:gd name="connsiteY4" fmla="*/ 21550 h 21600"/>
                <a:gd name="connsiteX5" fmla="*/ 2160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914" y="0"/>
                  </a:lnTo>
                  <a:lnTo>
                    <a:pt x="0" y="104"/>
                  </a:lnTo>
                  <a:lnTo>
                    <a:pt x="16009" y="2155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0044A776-7D37-FE4F-B06B-9DDD19030CCC}"/>
                </a:ext>
              </a:extLst>
            </p:cNvPr>
            <p:cNvSpPr/>
            <p:nvPr/>
          </p:nvSpPr>
          <p:spPr>
            <a:xfrm>
              <a:off x="38608000" y="10591799"/>
              <a:ext cx="305942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84" y="21600"/>
                  </a:lnTo>
                  <a:lnTo>
                    <a:pt x="21600" y="14941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B3F6CA8-9C04-724F-9B7A-D6B73CD8D530}"/>
                </a:ext>
              </a:extLst>
            </p:cNvPr>
            <p:cNvSpPr/>
            <p:nvPr/>
          </p:nvSpPr>
          <p:spPr>
            <a:xfrm>
              <a:off x="41668700" y="11645899"/>
              <a:ext cx="8779512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313" y="0"/>
                  </a:lnTo>
                  <a:lnTo>
                    <a:pt x="0" y="1372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53086DD1-C1EF-904B-89B0-30B09B1B6313}"/>
                </a:ext>
              </a:extLst>
            </p:cNvPr>
            <p:cNvSpPr/>
            <p:nvPr/>
          </p:nvSpPr>
          <p:spPr>
            <a:xfrm>
              <a:off x="39027099" y="10591799"/>
              <a:ext cx="9271002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14"/>
                  </a:moveTo>
                  <a:lnTo>
                    <a:pt x="2237" y="0"/>
                  </a:lnTo>
                  <a:lnTo>
                    <a:pt x="0" y="0"/>
                  </a:lnTo>
                  <a:lnTo>
                    <a:pt x="6152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DB694DE4-0F4E-1746-84AD-F94AB86D0BE5}"/>
                </a:ext>
              </a:extLst>
            </p:cNvPr>
            <p:cNvSpPr/>
            <p:nvPr/>
          </p:nvSpPr>
          <p:spPr>
            <a:xfrm>
              <a:off x="48298100" y="10629900"/>
              <a:ext cx="2148840" cy="6797043"/>
            </a:xfrm>
            <a:custGeom>
              <a:avLst/>
              <a:gdLst>
                <a:gd name="connsiteX0" fmla="*/ 8668 w 21600"/>
                <a:gd name="connsiteY0" fmla="*/ 0 h 21600"/>
                <a:gd name="connsiteX1" fmla="*/ 0 w 21600"/>
                <a:gd name="connsiteY1" fmla="*/ 3241 h 21600"/>
                <a:gd name="connsiteX2" fmla="*/ 21600 w 21600"/>
                <a:gd name="connsiteY2" fmla="*/ 21600 h 21600"/>
                <a:gd name="connsiteX3" fmla="*/ 21269 w 21600"/>
                <a:gd name="connsiteY3" fmla="*/ 21057 h 21600"/>
                <a:gd name="connsiteX4" fmla="*/ 8668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8668" y="0"/>
                  </a:moveTo>
                  <a:lnTo>
                    <a:pt x="0" y="3241"/>
                  </a:lnTo>
                  <a:lnTo>
                    <a:pt x="21600" y="21600"/>
                  </a:lnTo>
                  <a:lnTo>
                    <a:pt x="21269" y="21057"/>
                  </a:lnTo>
                  <a:lnTo>
                    <a:pt x="866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8888851-8419-4D40-B1E3-9D279F24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2198"/>
            <a:ext cx="73152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CCD0F33-6122-4DA2-AA9D-CA48CEFB9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1"/>
            <a:ext cx="8986520" cy="412115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9F9BA732-13AA-47BB-AFB5-2182F75A88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A8A3FA1-377F-4383-B7E8-14D9409A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66F5CF8-699B-4A09-9AD0-718B0175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C55771C-35B2-4842-A572-EEE14A72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1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301BDD5-A736-EA49-A93F-994E2FDF43E3}"/>
              </a:ext>
            </a:extLst>
          </p:cNvPr>
          <p:cNvGrpSpPr/>
          <p:nvPr userDrawn="1"/>
        </p:nvGrpSpPr>
        <p:grpSpPr>
          <a:xfrm>
            <a:off x="-2" y="1"/>
            <a:ext cx="12181840" cy="6858000"/>
            <a:chOff x="56375300" y="10591799"/>
            <a:chExt cx="12255437" cy="6835143"/>
          </a:xfrm>
        </p:grpSpPr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8C49E83-F63D-214D-AA32-4DFEA017925D}"/>
                </a:ext>
              </a:extLst>
            </p:cNvPr>
            <p:cNvSpPr/>
            <p:nvPr/>
          </p:nvSpPr>
          <p:spPr>
            <a:xfrm>
              <a:off x="56794400" y="10591799"/>
              <a:ext cx="1046099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659" y="104"/>
                  </a:lnTo>
                  <a:lnTo>
                    <a:pt x="21600" y="0"/>
                  </a:lnTo>
                  <a:lnTo>
                    <a:pt x="5334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B47C3E9A-06B8-6343-9542-42677C42AA04}"/>
                </a:ext>
              </a:extLst>
            </p:cNvPr>
            <p:cNvSpPr/>
            <p:nvPr/>
          </p:nvSpPr>
          <p:spPr>
            <a:xfrm>
              <a:off x="56375300" y="10591799"/>
              <a:ext cx="1706886" cy="6830062"/>
            </a:xfrm>
            <a:custGeom>
              <a:avLst/>
              <a:gdLst>
                <a:gd name="connsiteX0" fmla="*/ 0 w 21600"/>
                <a:gd name="connsiteY0" fmla="*/ 21600 h 21600"/>
                <a:gd name="connsiteX1" fmla="*/ 0 w 21600"/>
                <a:gd name="connsiteY1" fmla="*/ 0 h 21600"/>
                <a:gd name="connsiteX2" fmla="*/ 19687 w 21600"/>
                <a:gd name="connsiteY2" fmla="*/ 0 h 21600"/>
                <a:gd name="connsiteX3" fmla="*/ 21600 w 21600"/>
                <a:gd name="connsiteY3" fmla="*/ 104 h 21600"/>
                <a:gd name="connsiteX4" fmla="*/ 5708 w 21600"/>
                <a:gd name="connsiteY4" fmla="*/ 21480 h 21600"/>
                <a:gd name="connsiteX5" fmla="*/ 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19687" y="0"/>
                  </a:lnTo>
                  <a:lnTo>
                    <a:pt x="21600" y="104"/>
                  </a:lnTo>
                  <a:lnTo>
                    <a:pt x="5708" y="21480"/>
                  </a:lnTo>
                  <a:cubicBezTo>
                    <a:pt x="3940" y="21480"/>
                    <a:pt x="1768" y="21600"/>
                    <a:pt x="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D9AF2E89-6EB8-FD47-B45C-CF25E5D021CB}"/>
                </a:ext>
              </a:extLst>
            </p:cNvPr>
            <p:cNvSpPr/>
            <p:nvPr/>
          </p:nvSpPr>
          <p:spPr>
            <a:xfrm>
              <a:off x="65572578" y="10591799"/>
              <a:ext cx="305815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10621" y="21600"/>
                  </a:lnTo>
                  <a:lnTo>
                    <a:pt x="0" y="14941"/>
                  </a:lnTo>
                  <a:lnTo>
                    <a:pt x="1864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Triangle">
              <a:extLst>
                <a:ext uri="{FF2B5EF4-FFF2-40B4-BE49-F238E27FC236}">
                  <a16:creationId xmlns:a16="http://schemas.microsoft.com/office/drawing/2014/main" id="{BAE12199-6A61-3B44-8CFD-A014BA71A442}"/>
                </a:ext>
              </a:extLst>
            </p:cNvPr>
            <p:cNvSpPr/>
            <p:nvPr/>
          </p:nvSpPr>
          <p:spPr>
            <a:xfrm>
              <a:off x="56794400" y="11645899"/>
              <a:ext cx="8780785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286" y="0"/>
                  </a:lnTo>
                  <a:lnTo>
                    <a:pt x="21600" y="13727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17AE3034-FD7E-8C42-984F-60C37C055E7F}"/>
                </a:ext>
              </a:extLst>
            </p:cNvPr>
            <p:cNvSpPr/>
            <p:nvPr/>
          </p:nvSpPr>
          <p:spPr>
            <a:xfrm>
              <a:off x="58940699" y="10591799"/>
              <a:ext cx="9272273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814"/>
                  </a:moveTo>
                  <a:lnTo>
                    <a:pt x="19363" y="0"/>
                  </a:lnTo>
                  <a:lnTo>
                    <a:pt x="21600" y="0"/>
                  </a:lnTo>
                  <a:lnTo>
                    <a:pt x="15449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Triangle">
              <a:extLst>
                <a:ext uri="{FF2B5EF4-FFF2-40B4-BE49-F238E27FC236}">
                  <a16:creationId xmlns:a16="http://schemas.microsoft.com/office/drawing/2014/main" id="{553C549A-89BC-214D-A882-906FEED0E2D1}"/>
                </a:ext>
              </a:extLst>
            </p:cNvPr>
            <p:cNvSpPr/>
            <p:nvPr/>
          </p:nvSpPr>
          <p:spPr>
            <a:xfrm>
              <a:off x="56794400" y="10629900"/>
              <a:ext cx="2148843" cy="6797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45" y="0"/>
                  </a:moveTo>
                  <a:lnTo>
                    <a:pt x="21600" y="3241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Triangle">
              <a:extLst>
                <a:ext uri="{FF2B5EF4-FFF2-40B4-BE49-F238E27FC236}">
                  <a16:creationId xmlns:a16="http://schemas.microsoft.com/office/drawing/2014/main" id="{945553B5-99B0-2F46-984B-5FB42B3E1DE2}"/>
                </a:ext>
              </a:extLst>
            </p:cNvPr>
            <p:cNvSpPr/>
            <p:nvPr/>
          </p:nvSpPr>
          <p:spPr>
            <a:xfrm>
              <a:off x="56794400" y="15316200"/>
              <a:ext cx="10284464" cy="2105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8442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Triangle">
              <a:extLst>
                <a:ext uri="{FF2B5EF4-FFF2-40B4-BE49-F238E27FC236}">
                  <a16:creationId xmlns:a16="http://schemas.microsoft.com/office/drawing/2014/main" id="{41858EBA-B87F-7744-8DF4-1FC1B7CEAA3A}"/>
                </a:ext>
              </a:extLst>
            </p:cNvPr>
            <p:cNvSpPr/>
            <p:nvPr/>
          </p:nvSpPr>
          <p:spPr>
            <a:xfrm>
              <a:off x="56794400" y="14528800"/>
              <a:ext cx="8780785" cy="2887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8120" y="0"/>
                  </a:lnTo>
                  <a:lnTo>
                    <a:pt x="21600" y="58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9E6D4EBE-0E20-4148-A455-6924B0B9C8D8}"/>
                </a:ext>
              </a:extLst>
            </p:cNvPr>
            <p:cNvSpPr/>
            <p:nvPr/>
          </p:nvSpPr>
          <p:spPr>
            <a:xfrm>
              <a:off x="64160399" y="10591799"/>
              <a:ext cx="4055115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8023"/>
                  </a:lnTo>
                  <a:lnTo>
                    <a:pt x="7536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C7E228BF-1CA5-4856-ADE1-3CF4E847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464" y="26877"/>
            <a:ext cx="5738694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75560DB-B208-41C1-AC26-ACACF8AE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7464" y="2906602"/>
            <a:ext cx="573869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8CD13F7-FE5E-4564-955B-78635E1D6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6491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DFEC6B85-2D6C-4E54-AFB1-FC9C8C5B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6491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0A08B1B-1C08-468B-84FB-AF1608C8E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6491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DC13F651-7F17-428B-9F3A-A17EACBBF0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94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3571AC1-4D48-5C41-A59D-F35D3398991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74155299" y="10591799"/>
            <a:chExt cx="12258038" cy="6828793"/>
          </a:xfrm>
        </p:grpSpPr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5FB82B42-ADC5-D04E-94BD-9ECD154E5B36}"/>
                </a:ext>
              </a:extLst>
            </p:cNvPr>
            <p:cNvSpPr/>
            <p:nvPr/>
          </p:nvSpPr>
          <p:spPr>
            <a:xfrm>
              <a:off x="80276701" y="10629900"/>
              <a:ext cx="6129016" cy="6267450"/>
            </a:xfrm>
            <a:custGeom>
              <a:avLst/>
              <a:gdLst>
                <a:gd name="connsiteX0" fmla="*/ 7457 w 21600"/>
                <a:gd name="connsiteY0" fmla="*/ 0 h 21600"/>
                <a:gd name="connsiteX1" fmla="*/ 0 w 21600"/>
                <a:gd name="connsiteY1" fmla="*/ 8027 h 21600"/>
                <a:gd name="connsiteX2" fmla="*/ 21600 w 21600"/>
                <a:gd name="connsiteY2" fmla="*/ 21600 h 21600"/>
                <a:gd name="connsiteX3" fmla="*/ 21154 w 21600"/>
                <a:gd name="connsiteY3" fmla="*/ 20854 h 21600"/>
                <a:gd name="connsiteX4" fmla="*/ 7457 w 21600"/>
                <a:gd name="connsiteY4" fmla="*/ 0 h 21600"/>
                <a:gd name="connsiteX0" fmla="*/ 7457 w 21600"/>
                <a:gd name="connsiteY0" fmla="*/ 0 h 21600"/>
                <a:gd name="connsiteX1" fmla="*/ 0 w 21600"/>
                <a:gd name="connsiteY1" fmla="*/ 8027 h 21600"/>
                <a:gd name="connsiteX2" fmla="*/ 21600 w 21600"/>
                <a:gd name="connsiteY2" fmla="*/ 21600 h 21600"/>
                <a:gd name="connsiteX3" fmla="*/ 21154 w 21600"/>
                <a:gd name="connsiteY3" fmla="*/ 20636 h 21600"/>
                <a:gd name="connsiteX4" fmla="*/ 7457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7457" y="0"/>
                  </a:moveTo>
                  <a:lnTo>
                    <a:pt x="0" y="8027"/>
                  </a:lnTo>
                  <a:lnTo>
                    <a:pt x="21600" y="21600"/>
                  </a:lnTo>
                  <a:lnTo>
                    <a:pt x="21154" y="20636"/>
                  </a:lnTo>
                  <a:lnTo>
                    <a:pt x="7457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Triangle">
              <a:extLst>
                <a:ext uri="{FF2B5EF4-FFF2-40B4-BE49-F238E27FC236}">
                  <a16:creationId xmlns:a16="http://schemas.microsoft.com/office/drawing/2014/main" id="{A64128D3-43B4-5B4F-AE73-72C0A4EC8B08}"/>
                </a:ext>
              </a:extLst>
            </p:cNvPr>
            <p:cNvSpPr/>
            <p:nvPr/>
          </p:nvSpPr>
          <p:spPr>
            <a:xfrm>
              <a:off x="78587600" y="10629899"/>
              <a:ext cx="3810000" cy="2329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60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Triangle">
              <a:extLst>
                <a:ext uri="{FF2B5EF4-FFF2-40B4-BE49-F238E27FC236}">
                  <a16:creationId xmlns:a16="http://schemas.microsoft.com/office/drawing/2014/main" id="{1C7C782F-1FC5-DE40-A1E4-C75C83CEADA8}"/>
                </a:ext>
              </a:extLst>
            </p:cNvPr>
            <p:cNvSpPr/>
            <p:nvPr/>
          </p:nvSpPr>
          <p:spPr>
            <a:xfrm>
              <a:off x="82387384" y="10591799"/>
              <a:ext cx="4013202" cy="6300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Triangle">
              <a:extLst>
                <a:ext uri="{FF2B5EF4-FFF2-40B4-BE49-F238E27FC236}">
                  <a16:creationId xmlns:a16="http://schemas.microsoft.com/office/drawing/2014/main" id="{4FC9546D-552B-084E-AF10-6810844D2651}"/>
                </a:ext>
              </a:extLst>
            </p:cNvPr>
            <p:cNvSpPr/>
            <p:nvPr/>
          </p:nvSpPr>
          <p:spPr>
            <a:xfrm>
              <a:off x="74155299" y="12954000"/>
              <a:ext cx="6129022" cy="3023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D1E5FF3F-7B22-C64E-B053-A611447386CF}"/>
                </a:ext>
              </a:extLst>
            </p:cNvPr>
            <p:cNvSpPr/>
            <p:nvPr/>
          </p:nvSpPr>
          <p:spPr>
            <a:xfrm>
              <a:off x="74155299" y="10591799"/>
              <a:ext cx="6129022" cy="3167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29" y="225"/>
                  </a:moveTo>
                  <a:lnTo>
                    <a:pt x="21600" y="16109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26E535C4-87B3-EE4B-8792-92B97BA43540}"/>
                </a:ext>
              </a:extLst>
            </p:cNvPr>
            <p:cNvSpPr/>
            <p:nvPr/>
          </p:nvSpPr>
          <p:spPr>
            <a:xfrm>
              <a:off x="74155299" y="15976599"/>
              <a:ext cx="12258038" cy="1443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21600" y="13678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74985E82-8BBB-4140-ADE7-3211B76C0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466471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E5281E8-502B-4754-B5F5-7C62E1101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466471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A67E5779-2729-4DED-A8C2-41F4FEE47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64874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BD21987-FA22-47F7-B702-8D9638C1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64874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03F40A7-0F3F-41D6-9058-1BE8DB27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64874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658F736E-7158-49B7-9444-DA7D0C8CDBF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466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9E6533-0AB1-4D4B-9516-F1D815480391}"/>
              </a:ext>
            </a:extLst>
          </p:cNvPr>
          <p:cNvGrpSpPr/>
          <p:nvPr userDrawn="1"/>
        </p:nvGrpSpPr>
        <p:grpSpPr>
          <a:xfrm>
            <a:off x="0" y="1"/>
            <a:ext cx="12192000" cy="6858001"/>
            <a:chOff x="38608000" y="10591799"/>
            <a:chExt cx="12259312" cy="6835144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F880192D-7B59-8446-85E0-620640AD9367}"/>
                </a:ext>
              </a:extLst>
            </p:cNvPr>
            <p:cNvSpPr/>
            <p:nvPr/>
          </p:nvSpPr>
          <p:spPr>
            <a:xfrm>
              <a:off x="39992299" y="10591799"/>
              <a:ext cx="1045972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943" y="104"/>
                  </a:lnTo>
                  <a:lnTo>
                    <a:pt x="0" y="0"/>
                  </a:lnTo>
                  <a:lnTo>
                    <a:pt x="16268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16E4CC95-F8F4-734A-B3BC-33A2A6BB4D4F}"/>
                </a:ext>
              </a:extLst>
            </p:cNvPr>
            <p:cNvSpPr/>
            <p:nvPr/>
          </p:nvSpPr>
          <p:spPr>
            <a:xfrm>
              <a:off x="49161700" y="10591799"/>
              <a:ext cx="1705612" cy="6830062"/>
            </a:xfrm>
            <a:custGeom>
              <a:avLst/>
              <a:gdLst>
                <a:gd name="connsiteX0" fmla="*/ 21600 w 21600"/>
                <a:gd name="connsiteY0" fmla="*/ 21600 h 21600"/>
                <a:gd name="connsiteX1" fmla="*/ 21600 w 21600"/>
                <a:gd name="connsiteY1" fmla="*/ 0 h 21600"/>
                <a:gd name="connsiteX2" fmla="*/ 1914 w 21600"/>
                <a:gd name="connsiteY2" fmla="*/ 0 h 21600"/>
                <a:gd name="connsiteX3" fmla="*/ 0 w 21600"/>
                <a:gd name="connsiteY3" fmla="*/ 104 h 21600"/>
                <a:gd name="connsiteX4" fmla="*/ 16009 w 21600"/>
                <a:gd name="connsiteY4" fmla="*/ 21550 h 21600"/>
                <a:gd name="connsiteX5" fmla="*/ 2160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914" y="0"/>
                  </a:lnTo>
                  <a:lnTo>
                    <a:pt x="0" y="104"/>
                  </a:lnTo>
                  <a:lnTo>
                    <a:pt x="16009" y="2155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0044A776-7D37-FE4F-B06B-9DDD19030CCC}"/>
                </a:ext>
              </a:extLst>
            </p:cNvPr>
            <p:cNvSpPr/>
            <p:nvPr/>
          </p:nvSpPr>
          <p:spPr>
            <a:xfrm>
              <a:off x="38608000" y="10591799"/>
              <a:ext cx="305942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10984" y="21600"/>
                  </a:lnTo>
                  <a:lnTo>
                    <a:pt x="21600" y="14941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3B3F6CA8-9C04-724F-9B7A-D6B73CD8D530}"/>
                </a:ext>
              </a:extLst>
            </p:cNvPr>
            <p:cNvSpPr/>
            <p:nvPr/>
          </p:nvSpPr>
          <p:spPr>
            <a:xfrm>
              <a:off x="41668700" y="11645899"/>
              <a:ext cx="8779512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6313" y="0"/>
                  </a:lnTo>
                  <a:lnTo>
                    <a:pt x="0" y="13727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53086DD1-C1EF-904B-89B0-30B09B1B6313}"/>
                </a:ext>
              </a:extLst>
            </p:cNvPr>
            <p:cNvSpPr/>
            <p:nvPr/>
          </p:nvSpPr>
          <p:spPr>
            <a:xfrm>
              <a:off x="39027099" y="10591799"/>
              <a:ext cx="9271002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14"/>
                  </a:moveTo>
                  <a:lnTo>
                    <a:pt x="2237" y="0"/>
                  </a:lnTo>
                  <a:lnTo>
                    <a:pt x="0" y="0"/>
                  </a:lnTo>
                  <a:lnTo>
                    <a:pt x="6152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DB694DE4-0F4E-1746-84AD-F94AB86D0BE5}"/>
                </a:ext>
              </a:extLst>
            </p:cNvPr>
            <p:cNvSpPr/>
            <p:nvPr/>
          </p:nvSpPr>
          <p:spPr>
            <a:xfrm>
              <a:off x="48298100" y="10629900"/>
              <a:ext cx="2148840" cy="6797043"/>
            </a:xfrm>
            <a:custGeom>
              <a:avLst/>
              <a:gdLst>
                <a:gd name="connsiteX0" fmla="*/ 8668 w 21600"/>
                <a:gd name="connsiteY0" fmla="*/ 0 h 21600"/>
                <a:gd name="connsiteX1" fmla="*/ 0 w 21600"/>
                <a:gd name="connsiteY1" fmla="*/ 3241 h 21600"/>
                <a:gd name="connsiteX2" fmla="*/ 21600 w 21600"/>
                <a:gd name="connsiteY2" fmla="*/ 21600 h 21600"/>
                <a:gd name="connsiteX3" fmla="*/ 21269 w 21600"/>
                <a:gd name="connsiteY3" fmla="*/ 21057 h 21600"/>
                <a:gd name="connsiteX4" fmla="*/ 8668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8668" y="0"/>
                  </a:moveTo>
                  <a:lnTo>
                    <a:pt x="0" y="3241"/>
                  </a:lnTo>
                  <a:lnTo>
                    <a:pt x="21600" y="21600"/>
                  </a:lnTo>
                  <a:lnTo>
                    <a:pt x="21269" y="21057"/>
                  </a:lnTo>
                  <a:lnTo>
                    <a:pt x="866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8888851-8419-4D40-B1E3-9D279F24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2198"/>
            <a:ext cx="73152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CCD0F33-6122-4DA2-AA9D-CA48CEFB9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1"/>
            <a:ext cx="8986520" cy="412115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9F9BA732-13AA-47BB-AFB5-2182F75A88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A8A3FA1-377F-4383-B7E8-14D9409A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566F5CF8-699B-4A09-9AD0-718B0175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523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C55771C-35B2-4842-A572-EEE14A72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8523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4733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">
            <a:extLst>
              <a:ext uri="{FF2B5EF4-FFF2-40B4-BE49-F238E27FC236}">
                <a16:creationId xmlns:a16="http://schemas.microsoft.com/office/drawing/2014/main" id="{1B9BC3F9-13A5-DB4A-9804-A7FA3D7E2006}"/>
              </a:ext>
            </a:extLst>
          </p:cNvPr>
          <p:cNvSpPr/>
          <p:nvPr/>
        </p:nvSpPr>
        <p:spPr>
          <a:xfrm>
            <a:off x="1364070" y="0"/>
            <a:ext cx="10403558" cy="685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8944" y="104"/>
                </a:lnTo>
                <a:lnTo>
                  <a:pt x="0" y="0"/>
                </a:lnTo>
                <a:lnTo>
                  <a:pt x="16266" y="89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C2B314C1-A123-3A4D-BF1B-82E7E15FC263}"/>
              </a:ext>
            </a:extLst>
          </p:cNvPr>
          <p:cNvSpPr/>
          <p:nvPr/>
        </p:nvSpPr>
        <p:spPr>
          <a:xfrm>
            <a:off x="10495757" y="0"/>
            <a:ext cx="1696243" cy="6852902"/>
          </a:xfrm>
          <a:custGeom>
            <a:avLst/>
            <a:gdLst>
              <a:gd name="connsiteX0" fmla="*/ 21600 w 21600"/>
              <a:gd name="connsiteY0" fmla="*/ 21600 h 21600"/>
              <a:gd name="connsiteX1" fmla="*/ 21600 w 21600"/>
              <a:gd name="connsiteY1" fmla="*/ 0 h 21600"/>
              <a:gd name="connsiteX2" fmla="*/ 1898 w 21600"/>
              <a:gd name="connsiteY2" fmla="*/ 0 h 21600"/>
              <a:gd name="connsiteX3" fmla="*/ 0 w 21600"/>
              <a:gd name="connsiteY3" fmla="*/ 104 h 21600"/>
              <a:gd name="connsiteX4" fmla="*/ 15969 w 21600"/>
              <a:gd name="connsiteY4" fmla="*/ 21520 h 21600"/>
              <a:gd name="connsiteX5" fmla="*/ 21600 w 21600"/>
              <a:gd name="connsiteY5" fmla="*/ 2160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98" y="0"/>
                </a:lnTo>
                <a:lnTo>
                  <a:pt x="0" y="104"/>
                </a:lnTo>
                <a:lnTo>
                  <a:pt x="15969" y="21520"/>
                </a:lnTo>
                <a:cubicBezTo>
                  <a:pt x="17738" y="21520"/>
                  <a:pt x="19831" y="21600"/>
                  <a:pt x="2160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29DED781-692C-3C45-9676-835C7ECE2CC9}"/>
              </a:ext>
            </a:extLst>
          </p:cNvPr>
          <p:cNvSpPr/>
          <p:nvPr/>
        </p:nvSpPr>
        <p:spPr>
          <a:xfrm>
            <a:off x="0" y="0"/>
            <a:ext cx="3042639" cy="685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975" y="21600"/>
                </a:lnTo>
                <a:lnTo>
                  <a:pt x="21600" y="14941"/>
                </a:lnTo>
                <a:lnTo>
                  <a:pt x="29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26FD03B3-0AF7-1043-BF46-00A1C63B3996}"/>
              </a:ext>
            </a:extLst>
          </p:cNvPr>
          <p:cNvSpPr/>
          <p:nvPr/>
        </p:nvSpPr>
        <p:spPr>
          <a:xfrm>
            <a:off x="3043895" y="1057625"/>
            <a:ext cx="8731306" cy="5796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6313" y="0"/>
                </a:lnTo>
                <a:lnTo>
                  <a:pt x="0" y="13727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65789A42-B53F-EE46-8FE2-97C060117008}"/>
              </a:ext>
            </a:extLst>
          </p:cNvPr>
          <p:cNvSpPr/>
          <p:nvPr/>
        </p:nvSpPr>
        <p:spPr>
          <a:xfrm>
            <a:off x="416799" y="0"/>
            <a:ext cx="9220100" cy="4740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814"/>
                </a:moveTo>
                <a:lnTo>
                  <a:pt x="2234" y="0"/>
                </a:lnTo>
                <a:lnTo>
                  <a:pt x="0" y="0"/>
                </a:lnTo>
                <a:lnTo>
                  <a:pt x="6152" y="216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riangle">
            <a:extLst>
              <a:ext uri="{FF2B5EF4-FFF2-40B4-BE49-F238E27FC236}">
                <a16:creationId xmlns:a16="http://schemas.microsoft.com/office/drawing/2014/main" id="{028B5790-22A6-3844-8C67-A4FD89E9F2D7}"/>
              </a:ext>
            </a:extLst>
          </p:cNvPr>
          <p:cNvSpPr/>
          <p:nvPr/>
        </p:nvSpPr>
        <p:spPr>
          <a:xfrm>
            <a:off x="9636898" y="38228"/>
            <a:ext cx="2137045" cy="6819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68" y="0"/>
                </a:moveTo>
                <a:lnTo>
                  <a:pt x="0" y="3241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07DC5D-4F3E-4A99-A621-6F93F32265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1850" y="1709738"/>
            <a:ext cx="614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DA8F992-7750-4566-AB4F-B2E8F3794CA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831850" y="4589463"/>
            <a:ext cx="614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0FEC4993-EF72-4ADC-8D11-1EB7C9409528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838200" y="627507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145FAD1-5607-4570-9675-FE264814964D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27507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5FB8DD-A34F-4C06-9929-1E68FACD4D00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610600" y="627507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537F86F-E8D6-44FF-939F-7EB5A46935EE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806465" y="3835488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17C97F11-0CC0-4E01-8422-614383043296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806465" y="4062821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Mobile / email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22609FE-C556-4394-9CD9-CACD20BC7261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806465" y="4290154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Company</a:t>
            </a: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09FA1CF9-193C-7141-8B33-C4EC33D7D7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7614" y="471569"/>
            <a:ext cx="5594447" cy="3259428"/>
          </a:xfrm>
          <a:custGeom>
            <a:avLst/>
            <a:gdLst>
              <a:gd name="connsiteX0" fmla="*/ 0 w 5594447"/>
              <a:gd name="connsiteY0" fmla="*/ 0 h 3259428"/>
              <a:gd name="connsiteX1" fmla="*/ 4609327 w 5594447"/>
              <a:gd name="connsiteY1" fmla="*/ 588579 h 3259428"/>
              <a:gd name="connsiteX2" fmla="*/ 5594447 w 5594447"/>
              <a:gd name="connsiteY2" fmla="*/ 3259428 h 3259428"/>
              <a:gd name="connsiteX3" fmla="*/ 0 w 5594447"/>
              <a:gd name="connsiteY3" fmla="*/ 347 h 32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4447" h="3259428">
                <a:moveTo>
                  <a:pt x="0" y="0"/>
                </a:moveTo>
                <a:lnTo>
                  <a:pt x="4609327" y="588579"/>
                </a:lnTo>
                <a:lnTo>
                  <a:pt x="5594447" y="3259428"/>
                </a:lnTo>
                <a:lnTo>
                  <a:pt x="0" y="347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52FCB75F-57C2-4004-9BB6-30A01CADBD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0218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and Typograp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">
            <a:extLst>
              <a:ext uri="{FF2B5EF4-FFF2-40B4-BE49-F238E27FC236}">
                <a16:creationId xmlns:a16="http://schemas.microsoft.com/office/drawing/2014/main" id="{00E5C2D6-993F-4C4D-AE5D-D1B7DD38450E}"/>
              </a:ext>
            </a:extLst>
          </p:cNvPr>
          <p:cNvSpPr/>
          <p:nvPr userDrawn="1"/>
        </p:nvSpPr>
        <p:spPr>
          <a:xfrm rot="10800000">
            <a:off x="11520875" y="2"/>
            <a:ext cx="671124" cy="2616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9695" y="21600"/>
                </a:lnTo>
                <a:lnTo>
                  <a:pt x="21600" y="21496"/>
                </a:lnTo>
                <a:lnTo>
                  <a:pt x="530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Shape">
            <a:extLst>
              <a:ext uri="{FF2B5EF4-FFF2-40B4-BE49-F238E27FC236}">
                <a16:creationId xmlns:a16="http://schemas.microsoft.com/office/drawing/2014/main" id="{E359DEA1-0F9E-C64F-BA55-802B41C69DB4}"/>
              </a:ext>
            </a:extLst>
          </p:cNvPr>
          <p:cNvSpPr/>
          <p:nvPr userDrawn="1"/>
        </p:nvSpPr>
        <p:spPr>
          <a:xfrm>
            <a:off x="1" y="2"/>
            <a:ext cx="671124" cy="6830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9695" y="21600"/>
                </a:lnTo>
                <a:lnTo>
                  <a:pt x="21600" y="21496"/>
                </a:lnTo>
                <a:lnTo>
                  <a:pt x="5303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897C59-303D-43EB-830D-58B293D336AC}"/>
              </a:ext>
            </a:extLst>
          </p:cNvPr>
          <p:cNvGrpSpPr/>
          <p:nvPr userDrawn="1"/>
        </p:nvGrpSpPr>
        <p:grpSpPr>
          <a:xfrm>
            <a:off x="838199" y="1830763"/>
            <a:ext cx="10515602" cy="1741127"/>
            <a:chOff x="838199" y="1830763"/>
            <a:chExt cx="10515602" cy="1741127"/>
          </a:xfrm>
        </p:grpSpPr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4460574F-0FFA-4AF4-9268-D077C9C57D5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74112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E9AEC03B-EFBC-451C-9889-555B420B787B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5513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12504A8F-A26B-43AF-BF89-2621FF0CE3C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36148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F7726C56-B942-4400-8CE0-06996980244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171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DAE760DB-698E-4688-BBAF-49FD684C7AF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9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72A9A194-717A-430D-B418-44C0B8F1A4C3}"/>
                </a:ext>
              </a:extLst>
            </p:cNvPr>
            <p:cNvSpPr/>
            <p:nvPr userDrawn="1"/>
          </p:nvSpPr>
          <p:spPr>
            <a:xfrm>
              <a:off x="838200" y="1830763"/>
              <a:ext cx="894312" cy="788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E915F52A-A44F-4FB1-A1A1-1A513475EFE8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74112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6034C492-58E9-4550-B83D-E33D2B2217E6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551307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F92FB454-2844-432A-897E-609CA7D5AB13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36148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DFE585D9-1B79-4D2C-BE24-8DD53BF2D43D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1716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7CA650B9-D80A-4F55-849B-9B9229BAB7AB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98184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212A3E8F-2036-4425-950A-9DDCE99E48E2}"/>
                </a:ext>
              </a:extLst>
            </p:cNvPr>
            <p:cNvSpPr/>
            <p:nvPr userDrawn="1"/>
          </p:nvSpPr>
          <p:spPr>
            <a:xfrm>
              <a:off x="1907232" y="1830763"/>
              <a:ext cx="894312" cy="7882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F8D77422-E1EF-442A-B883-288DFB42AC7A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74112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F5A5458A-8CAB-46ED-A597-7A9BC874E06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55130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129FB0AE-0FE9-4E47-89E1-28A56DFEFD4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36148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8DCBA888-FF6F-4E0D-AD60-DA0D78CD05D1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1716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F9271256-F951-4086-8A3B-C91C2291A176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98184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7D18AA1-C449-4778-A01C-5FEFF6D4B6F0}"/>
                </a:ext>
              </a:extLst>
            </p:cNvPr>
            <p:cNvSpPr/>
            <p:nvPr userDrawn="1"/>
          </p:nvSpPr>
          <p:spPr>
            <a:xfrm>
              <a:off x="2976264" y="1830763"/>
              <a:ext cx="894312" cy="78825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507DEC82-2EA5-41B4-BBE2-03D513A6990F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741127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CC3C8386-1A37-4F90-9D5F-F552F6BD3D6B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55130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20C96B97-602D-4FB6-83FA-5F537C10D957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36148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C78EB1C9-B967-4BCF-BA1F-F62AD5830A83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1716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530AF99D-4A64-462C-8DC1-2AFD50700E78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9818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251EE8AC-B14F-4016-B318-3215BFA74576}"/>
                </a:ext>
              </a:extLst>
            </p:cNvPr>
            <p:cNvSpPr/>
            <p:nvPr userDrawn="1"/>
          </p:nvSpPr>
          <p:spPr>
            <a:xfrm>
              <a:off x="4045296" y="1830763"/>
              <a:ext cx="894312" cy="7882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DB3EFE93-C789-4C06-AE63-48F21F3F0562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74112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C159A26F-3E35-43ED-9527-94575D015CF9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5513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197FEBE6-4234-4233-9AAC-C966B38A457C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3614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4A6CCAEB-B0B2-4918-BF93-14B428F71030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1716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26BAB2D9-48E2-4FD7-8266-8DA7249A311F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9818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E373E1AE-97F0-411F-ADE1-F7FA57FDB549}"/>
                </a:ext>
              </a:extLst>
            </p:cNvPr>
            <p:cNvSpPr/>
            <p:nvPr userDrawn="1"/>
          </p:nvSpPr>
          <p:spPr>
            <a:xfrm>
              <a:off x="5114328" y="1830763"/>
              <a:ext cx="894312" cy="78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7980EC62-1AA7-49B9-A98C-B1AE41A8BAF7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74112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1B940435-8801-4AE0-AF82-51785C14109F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55130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709FEA5B-55A5-4A85-90AE-A3E8181AD6B1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361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AC24C165-A09C-48A0-8D30-43D9272501D0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17166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AF779B59-BF2E-434C-A692-81F3395A2DDC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9818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72D25286-DFE7-4DB6-BC2A-849B72A1D58F}"/>
                </a:ext>
              </a:extLst>
            </p:cNvPr>
            <p:cNvSpPr/>
            <p:nvPr userDrawn="1"/>
          </p:nvSpPr>
          <p:spPr>
            <a:xfrm>
              <a:off x="6183360" y="1830763"/>
              <a:ext cx="894312" cy="78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EFFFC619-3DCF-484B-936D-D1C6706967D7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741127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C36F1647-E3A7-42C7-94DB-E22470CD7962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55130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0812BACF-D77F-4A42-A212-538847FF9776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3614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63855A19-9DBA-4293-A411-6842A7DAA995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1716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E705E91E-E65F-4094-8904-D56C56FC5F44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98184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B6DEB2ED-B6FD-4B88-90DA-9530DA2E64C9}"/>
                </a:ext>
              </a:extLst>
            </p:cNvPr>
            <p:cNvSpPr/>
            <p:nvPr userDrawn="1"/>
          </p:nvSpPr>
          <p:spPr>
            <a:xfrm>
              <a:off x="7252392" y="1830763"/>
              <a:ext cx="894312" cy="78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62E667E1-7F5F-4E4F-AF63-4AB31D847AE0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74112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A9D94CA5-400D-47AE-9512-4557FBE20192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5513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1E60784B-8569-41D5-BB14-8F5DAFDCE67A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36148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FE043B0E-D351-4B21-BB22-FF8713E0E199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17166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D57AC92D-3891-4CC7-9301-A742653C394B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98184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870D976A-0EA2-4422-A1FB-EE1A159B65DC}"/>
                </a:ext>
              </a:extLst>
            </p:cNvPr>
            <p:cNvSpPr/>
            <p:nvPr userDrawn="1"/>
          </p:nvSpPr>
          <p:spPr>
            <a:xfrm>
              <a:off x="8321424" y="1830763"/>
              <a:ext cx="894312" cy="7882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074CEC48-74FA-45A9-9E16-525EB9E974F9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74112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8CA8D9C7-FFCE-4895-B720-C9F65C686B9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55130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DF8FDE11-2636-4F16-BC4C-C0DBD965F47E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36148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EAE2FCEB-5A44-4458-99EB-B2522F73151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17166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FA982CEB-3569-4AB2-A279-56909D8DBA2B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9818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B85FDECF-7983-4160-8B97-DA92A01F2A38}"/>
                </a:ext>
              </a:extLst>
            </p:cNvPr>
            <p:cNvSpPr/>
            <p:nvPr userDrawn="1"/>
          </p:nvSpPr>
          <p:spPr>
            <a:xfrm>
              <a:off x="9390456" y="1830763"/>
              <a:ext cx="894312" cy="7882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80F0CF47-25FB-4AB4-837F-33B5D368A8C0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741127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12C0DD63-4FB0-4217-BC06-7CEB655B79B6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55130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5841390F-E0B0-48E2-8756-2C0A532BC037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3614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E49982BC-FA05-4F1B-A8BD-AE3793F3BD02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17166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84445015-4210-46FE-958B-F3271E10284B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9818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06FD93CB-F173-4C32-9E54-DE5EDB0F83D8}"/>
                </a:ext>
              </a:extLst>
            </p:cNvPr>
            <p:cNvSpPr/>
            <p:nvPr userDrawn="1"/>
          </p:nvSpPr>
          <p:spPr>
            <a:xfrm>
              <a:off x="10459489" y="1830763"/>
              <a:ext cx="894312" cy="7882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D08B00A-9A13-4AB1-A72D-2F499BA2EBA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BB3FC47E-3339-49A8-AEF2-ECC3BF1514FB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838199" y="3709150"/>
            <a:ext cx="10515600" cy="132588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4400" dirty="0">
                <a:latin typeface="+mn-lt"/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29D5438-3BC8-4817-9C86-A9AAA6047492}"/>
              </a:ext>
            </a:extLst>
          </p:cNvPr>
          <p:cNvSpPr txBox="1"/>
          <p:nvPr userDrawn="1"/>
        </p:nvSpPr>
        <p:spPr>
          <a:xfrm>
            <a:off x="467720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accent1">
                    <a:lumMod val="50000"/>
                  </a:schemeClr>
                </a:solidFill>
              </a:rPr>
              <a:t>Aa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9DB07F4-2F4D-4904-9DDA-6D453F791811}"/>
              </a:ext>
            </a:extLst>
          </p:cNvPr>
          <p:cNvSpPr txBox="1"/>
          <p:nvPr userDrawn="1"/>
        </p:nvSpPr>
        <p:spPr>
          <a:xfrm>
            <a:off x="766471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Aa</a:t>
            </a:r>
          </a:p>
        </p:txBody>
      </p:sp>
      <p:sp>
        <p:nvSpPr>
          <p:cNvPr id="75" name="Freeform 18">
            <a:extLst>
              <a:ext uri="{FF2B5EF4-FFF2-40B4-BE49-F238E27FC236}">
                <a16:creationId xmlns:a16="http://schemas.microsoft.com/office/drawing/2014/main" id="{93149423-EDD3-4FFF-A059-3F17700847C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Text Placeholder 7">
            <a:extLst>
              <a:ext uri="{FF2B5EF4-FFF2-40B4-BE49-F238E27FC236}">
                <a16:creationId xmlns:a16="http://schemas.microsoft.com/office/drawing/2014/main" id="{676EAA04-3941-4EEF-875A-DA2DBBB0CA8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9775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Font name</a:t>
            </a:r>
          </a:p>
        </p:txBody>
      </p:sp>
      <p:sp>
        <p:nvSpPr>
          <p:cNvPr id="92" name="Text Placeholder 7">
            <a:extLst>
              <a:ext uri="{FF2B5EF4-FFF2-40B4-BE49-F238E27FC236}">
                <a16:creationId xmlns:a16="http://schemas.microsoft.com/office/drawing/2014/main" id="{72303254-B5A5-44B0-8D71-FB4149C10B7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768526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Font name</a:t>
            </a:r>
          </a:p>
        </p:txBody>
      </p:sp>
    </p:spTree>
    <p:extLst>
      <p:ext uri="{BB962C8B-B14F-4D97-AF65-F5344CB8AC3E}">
        <p14:creationId xmlns:p14="http://schemas.microsoft.com/office/powerpoint/2010/main" val="25878049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4203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9458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0628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786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F301BDD5-A736-EA49-A93F-994E2FDF43E3}"/>
              </a:ext>
            </a:extLst>
          </p:cNvPr>
          <p:cNvGrpSpPr/>
          <p:nvPr userDrawn="1"/>
        </p:nvGrpSpPr>
        <p:grpSpPr>
          <a:xfrm>
            <a:off x="-2" y="1"/>
            <a:ext cx="12181840" cy="6858000"/>
            <a:chOff x="56375300" y="10591799"/>
            <a:chExt cx="12255437" cy="6835143"/>
          </a:xfrm>
        </p:grpSpPr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8C49E83-F63D-214D-AA32-4DFEA017925D}"/>
                </a:ext>
              </a:extLst>
            </p:cNvPr>
            <p:cNvSpPr/>
            <p:nvPr/>
          </p:nvSpPr>
          <p:spPr>
            <a:xfrm>
              <a:off x="56794400" y="10591799"/>
              <a:ext cx="10460993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659" y="104"/>
                  </a:lnTo>
                  <a:lnTo>
                    <a:pt x="21600" y="0"/>
                  </a:lnTo>
                  <a:lnTo>
                    <a:pt x="5334" y="891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B47C3E9A-06B8-6343-9542-42677C42AA04}"/>
                </a:ext>
              </a:extLst>
            </p:cNvPr>
            <p:cNvSpPr/>
            <p:nvPr/>
          </p:nvSpPr>
          <p:spPr>
            <a:xfrm>
              <a:off x="56375300" y="10591799"/>
              <a:ext cx="1706886" cy="6830062"/>
            </a:xfrm>
            <a:custGeom>
              <a:avLst/>
              <a:gdLst>
                <a:gd name="connsiteX0" fmla="*/ 0 w 21600"/>
                <a:gd name="connsiteY0" fmla="*/ 21600 h 21600"/>
                <a:gd name="connsiteX1" fmla="*/ 0 w 21600"/>
                <a:gd name="connsiteY1" fmla="*/ 0 h 21600"/>
                <a:gd name="connsiteX2" fmla="*/ 19687 w 21600"/>
                <a:gd name="connsiteY2" fmla="*/ 0 h 21600"/>
                <a:gd name="connsiteX3" fmla="*/ 21600 w 21600"/>
                <a:gd name="connsiteY3" fmla="*/ 104 h 21600"/>
                <a:gd name="connsiteX4" fmla="*/ 5708 w 21600"/>
                <a:gd name="connsiteY4" fmla="*/ 21480 h 21600"/>
                <a:gd name="connsiteX5" fmla="*/ 0 w 21600"/>
                <a:gd name="connsiteY5" fmla="*/ 2160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19687" y="0"/>
                  </a:lnTo>
                  <a:lnTo>
                    <a:pt x="21600" y="104"/>
                  </a:lnTo>
                  <a:lnTo>
                    <a:pt x="5708" y="21480"/>
                  </a:lnTo>
                  <a:cubicBezTo>
                    <a:pt x="3940" y="21480"/>
                    <a:pt x="1768" y="21600"/>
                    <a:pt x="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D9AF2E89-6EB8-FD47-B45C-CF25E5D021CB}"/>
                </a:ext>
              </a:extLst>
            </p:cNvPr>
            <p:cNvSpPr/>
            <p:nvPr/>
          </p:nvSpPr>
          <p:spPr>
            <a:xfrm>
              <a:off x="65572578" y="10591799"/>
              <a:ext cx="3058159" cy="6830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10621" y="21600"/>
                  </a:lnTo>
                  <a:lnTo>
                    <a:pt x="0" y="14941"/>
                  </a:lnTo>
                  <a:lnTo>
                    <a:pt x="18649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Triangle">
              <a:extLst>
                <a:ext uri="{FF2B5EF4-FFF2-40B4-BE49-F238E27FC236}">
                  <a16:creationId xmlns:a16="http://schemas.microsoft.com/office/drawing/2014/main" id="{BAE12199-6A61-3B44-8CFD-A014BA71A442}"/>
                </a:ext>
              </a:extLst>
            </p:cNvPr>
            <p:cNvSpPr/>
            <p:nvPr/>
          </p:nvSpPr>
          <p:spPr>
            <a:xfrm>
              <a:off x="56794400" y="11645899"/>
              <a:ext cx="8780785" cy="577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286" y="0"/>
                  </a:lnTo>
                  <a:lnTo>
                    <a:pt x="21600" y="13727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17AE3034-FD7E-8C42-984F-60C37C055E7F}"/>
                </a:ext>
              </a:extLst>
            </p:cNvPr>
            <p:cNvSpPr/>
            <p:nvPr/>
          </p:nvSpPr>
          <p:spPr>
            <a:xfrm>
              <a:off x="58940699" y="10591799"/>
              <a:ext cx="9272273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814"/>
                  </a:moveTo>
                  <a:lnTo>
                    <a:pt x="19363" y="0"/>
                  </a:lnTo>
                  <a:lnTo>
                    <a:pt x="21600" y="0"/>
                  </a:lnTo>
                  <a:lnTo>
                    <a:pt x="15449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Triangle">
              <a:extLst>
                <a:ext uri="{FF2B5EF4-FFF2-40B4-BE49-F238E27FC236}">
                  <a16:creationId xmlns:a16="http://schemas.microsoft.com/office/drawing/2014/main" id="{553C549A-89BC-214D-A882-906FEED0E2D1}"/>
                </a:ext>
              </a:extLst>
            </p:cNvPr>
            <p:cNvSpPr/>
            <p:nvPr/>
          </p:nvSpPr>
          <p:spPr>
            <a:xfrm>
              <a:off x="56794400" y="10629900"/>
              <a:ext cx="2148843" cy="6797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45" y="0"/>
                  </a:moveTo>
                  <a:lnTo>
                    <a:pt x="21600" y="3241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Triangle">
              <a:extLst>
                <a:ext uri="{FF2B5EF4-FFF2-40B4-BE49-F238E27FC236}">
                  <a16:creationId xmlns:a16="http://schemas.microsoft.com/office/drawing/2014/main" id="{945553B5-99B0-2F46-984B-5FB42B3E1DE2}"/>
                </a:ext>
              </a:extLst>
            </p:cNvPr>
            <p:cNvSpPr/>
            <p:nvPr/>
          </p:nvSpPr>
          <p:spPr>
            <a:xfrm>
              <a:off x="56794400" y="15316200"/>
              <a:ext cx="10284464" cy="2105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8442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Triangle">
              <a:extLst>
                <a:ext uri="{FF2B5EF4-FFF2-40B4-BE49-F238E27FC236}">
                  <a16:creationId xmlns:a16="http://schemas.microsoft.com/office/drawing/2014/main" id="{41858EBA-B87F-7744-8DF4-1FC1B7CEAA3A}"/>
                </a:ext>
              </a:extLst>
            </p:cNvPr>
            <p:cNvSpPr/>
            <p:nvPr/>
          </p:nvSpPr>
          <p:spPr>
            <a:xfrm>
              <a:off x="56794400" y="14528800"/>
              <a:ext cx="8780785" cy="2887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8120" y="0"/>
                  </a:lnTo>
                  <a:lnTo>
                    <a:pt x="21600" y="58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riangle">
              <a:extLst>
                <a:ext uri="{FF2B5EF4-FFF2-40B4-BE49-F238E27FC236}">
                  <a16:creationId xmlns:a16="http://schemas.microsoft.com/office/drawing/2014/main" id="{9E6D4EBE-0E20-4148-A455-6924B0B9C8D8}"/>
                </a:ext>
              </a:extLst>
            </p:cNvPr>
            <p:cNvSpPr/>
            <p:nvPr/>
          </p:nvSpPr>
          <p:spPr>
            <a:xfrm>
              <a:off x="64160399" y="10591799"/>
              <a:ext cx="4055115" cy="472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8023"/>
                  </a:lnTo>
                  <a:lnTo>
                    <a:pt x="7536" y="216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C7E228BF-1CA5-4856-ADE1-3CF4E847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464" y="26877"/>
            <a:ext cx="5738694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75560DB-B208-41C1-AC26-ACACF8AE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7464" y="2906602"/>
            <a:ext cx="5738694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8CD13F7-FE5E-4564-955B-78635E1D6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6491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DFEC6B85-2D6C-4E54-AFB1-FC9C8C5B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6491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0A08B1B-1C08-468B-84FB-AF1608C8E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6491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DC13F651-7F17-428B-9F3A-A17EACBBF0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352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3571AC1-4D48-5C41-A59D-F35D3398991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74155299" y="10591799"/>
            <a:chExt cx="12258038" cy="6828793"/>
          </a:xfrm>
        </p:grpSpPr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5FB82B42-ADC5-D04E-94BD-9ECD154E5B36}"/>
                </a:ext>
              </a:extLst>
            </p:cNvPr>
            <p:cNvSpPr/>
            <p:nvPr/>
          </p:nvSpPr>
          <p:spPr>
            <a:xfrm>
              <a:off x="80276701" y="10629900"/>
              <a:ext cx="6129016" cy="6267450"/>
            </a:xfrm>
            <a:custGeom>
              <a:avLst/>
              <a:gdLst>
                <a:gd name="connsiteX0" fmla="*/ 7457 w 21600"/>
                <a:gd name="connsiteY0" fmla="*/ 0 h 21600"/>
                <a:gd name="connsiteX1" fmla="*/ 0 w 21600"/>
                <a:gd name="connsiteY1" fmla="*/ 8027 h 21600"/>
                <a:gd name="connsiteX2" fmla="*/ 21600 w 21600"/>
                <a:gd name="connsiteY2" fmla="*/ 21600 h 21600"/>
                <a:gd name="connsiteX3" fmla="*/ 21154 w 21600"/>
                <a:gd name="connsiteY3" fmla="*/ 20854 h 21600"/>
                <a:gd name="connsiteX4" fmla="*/ 7457 w 21600"/>
                <a:gd name="connsiteY4" fmla="*/ 0 h 21600"/>
                <a:gd name="connsiteX0" fmla="*/ 7457 w 21600"/>
                <a:gd name="connsiteY0" fmla="*/ 0 h 21600"/>
                <a:gd name="connsiteX1" fmla="*/ 0 w 21600"/>
                <a:gd name="connsiteY1" fmla="*/ 8027 h 21600"/>
                <a:gd name="connsiteX2" fmla="*/ 21600 w 21600"/>
                <a:gd name="connsiteY2" fmla="*/ 21600 h 21600"/>
                <a:gd name="connsiteX3" fmla="*/ 21154 w 21600"/>
                <a:gd name="connsiteY3" fmla="*/ 20636 h 21600"/>
                <a:gd name="connsiteX4" fmla="*/ 7457 w 21600"/>
                <a:gd name="connsiteY4" fmla="*/ 0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0" extrusionOk="0">
                  <a:moveTo>
                    <a:pt x="7457" y="0"/>
                  </a:moveTo>
                  <a:lnTo>
                    <a:pt x="0" y="8027"/>
                  </a:lnTo>
                  <a:lnTo>
                    <a:pt x="21600" y="21600"/>
                  </a:lnTo>
                  <a:lnTo>
                    <a:pt x="21154" y="20636"/>
                  </a:lnTo>
                  <a:lnTo>
                    <a:pt x="7457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Triangle">
              <a:extLst>
                <a:ext uri="{FF2B5EF4-FFF2-40B4-BE49-F238E27FC236}">
                  <a16:creationId xmlns:a16="http://schemas.microsoft.com/office/drawing/2014/main" id="{A64128D3-43B4-5B4F-AE73-72C0A4EC8B08}"/>
                </a:ext>
              </a:extLst>
            </p:cNvPr>
            <p:cNvSpPr/>
            <p:nvPr/>
          </p:nvSpPr>
          <p:spPr>
            <a:xfrm>
              <a:off x="78587600" y="10629899"/>
              <a:ext cx="3810000" cy="2329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60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Triangle">
              <a:extLst>
                <a:ext uri="{FF2B5EF4-FFF2-40B4-BE49-F238E27FC236}">
                  <a16:creationId xmlns:a16="http://schemas.microsoft.com/office/drawing/2014/main" id="{1C7C782F-1FC5-DE40-A1E4-C75C83CEADA8}"/>
                </a:ext>
              </a:extLst>
            </p:cNvPr>
            <p:cNvSpPr/>
            <p:nvPr/>
          </p:nvSpPr>
          <p:spPr>
            <a:xfrm>
              <a:off x="82387384" y="10591799"/>
              <a:ext cx="4013202" cy="6300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Triangle">
              <a:extLst>
                <a:ext uri="{FF2B5EF4-FFF2-40B4-BE49-F238E27FC236}">
                  <a16:creationId xmlns:a16="http://schemas.microsoft.com/office/drawing/2014/main" id="{4FC9546D-552B-084E-AF10-6810844D2651}"/>
                </a:ext>
              </a:extLst>
            </p:cNvPr>
            <p:cNvSpPr/>
            <p:nvPr/>
          </p:nvSpPr>
          <p:spPr>
            <a:xfrm>
              <a:off x="74155299" y="12954000"/>
              <a:ext cx="6129022" cy="3023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D1E5FF3F-7B22-C64E-B053-A611447386CF}"/>
                </a:ext>
              </a:extLst>
            </p:cNvPr>
            <p:cNvSpPr/>
            <p:nvPr/>
          </p:nvSpPr>
          <p:spPr>
            <a:xfrm>
              <a:off x="74155299" y="10591799"/>
              <a:ext cx="6129022" cy="3167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29" y="225"/>
                  </a:moveTo>
                  <a:lnTo>
                    <a:pt x="21600" y="16109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26E535C4-87B3-EE4B-8792-92B97BA43540}"/>
                </a:ext>
              </a:extLst>
            </p:cNvPr>
            <p:cNvSpPr/>
            <p:nvPr/>
          </p:nvSpPr>
          <p:spPr>
            <a:xfrm>
              <a:off x="74155299" y="15976599"/>
              <a:ext cx="12258038" cy="1443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0800" y="0"/>
                  </a:lnTo>
                  <a:lnTo>
                    <a:pt x="21600" y="13678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74985E82-8BBB-4140-ADE7-3211B76C0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466471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E5281E8-502B-4754-B5F5-7C62E1101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466471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A67E5779-2729-4DED-A8C2-41F4FEE47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64874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Date</a:t>
            </a:r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BD21987-FA22-47F7-B702-8D9638C1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64874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03F40A7-0F3F-41D6-9058-1BE8DB27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64874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658F736E-7158-49B7-9444-DA7D0C8CDBF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">
            <a:extLst>
              <a:ext uri="{FF2B5EF4-FFF2-40B4-BE49-F238E27FC236}">
                <a16:creationId xmlns:a16="http://schemas.microsoft.com/office/drawing/2014/main" id="{1B9BC3F9-13A5-DB4A-9804-A7FA3D7E2006}"/>
              </a:ext>
            </a:extLst>
          </p:cNvPr>
          <p:cNvSpPr/>
          <p:nvPr/>
        </p:nvSpPr>
        <p:spPr>
          <a:xfrm>
            <a:off x="1364070" y="0"/>
            <a:ext cx="10403558" cy="685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8944" y="104"/>
                </a:lnTo>
                <a:lnTo>
                  <a:pt x="0" y="0"/>
                </a:lnTo>
                <a:lnTo>
                  <a:pt x="16266" y="891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C2B314C1-A123-3A4D-BF1B-82E7E15FC263}"/>
              </a:ext>
            </a:extLst>
          </p:cNvPr>
          <p:cNvSpPr/>
          <p:nvPr/>
        </p:nvSpPr>
        <p:spPr>
          <a:xfrm>
            <a:off x="10495757" y="0"/>
            <a:ext cx="1696243" cy="6852902"/>
          </a:xfrm>
          <a:custGeom>
            <a:avLst/>
            <a:gdLst>
              <a:gd name="connsiteX0" fmla="*/ 21600 w 21600"/>
              <a:gd name="connsiteY0" fmla="*/ 21600 h 21600"/>
              <a:gd name="connsiteX1" fmla="*/ 21600 w 21600"/>
              <a:gd name="connsiteY1" fmla="*/ 0 h 21600"/>
              <a:gd name="connsiteX2" fmla="*/ 1898 w 21600"/>
              <a:gd name="connsiteY2" fmla="*/ 0 h 21600"/>
              <a:gd name="connsiteX3" fmla="*/ 0 w 21600"/>
              <a:gd name="connsiteY3" fmla="*/ 104 h 21600"/>
              <a:gd name="connsiteX4" fmla="*/ 15969 w 21600"/>
              <a:gd name="connsiteY4" fmla="*/ 21520 h 21600"/>
              <a:gd name="connsiteX5" fmla="*/ 21600 w 21600"/>
              <a:gd name="connsiteY5" fmla="*/ 2160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98" y="0"/>
                </a:lnTo>
                <a:lnTo>
                  <a:pt x="0" y="104"/>
                </a:lnTo>
                <a:lnTo>
                  <a:pt x="15969" y="21520"/>
                </a:lnTo>
                <a:cubicBezTo>
                  <a:pt x="17738" y="21520"/>
                  <a:pt x="19831" y="21600"/>
                  <a:pt x="21600" y="216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29DED781-692C-3C45-9676-835C7ECE2CC9}"/>
              </a:ext>
            </a:extLst>
          </p:cNvPr>
          <p:cNvSpPr/>
          <p:nvPr/>
        </p:nvSpPr>
        <p:spPr>
          <a:xfrm>
            <a:off x="0" y="0"/>
            <a:ext cx="3042639" cy="6852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0975" y="21600"/>
                </a:lnTo>
                <a:lnTo>
                  <a:pt x="21600" y="14941"/>
                </a:lnTo>
                <a:lnTo>
                  <a:pt x="295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Triangle">
            <a:extLst>
              <a:ext uri="{FF2B5EF4-FFF2-40B4-BE49-F238E27FC236}">
                <a16:creationId xmlns:a16="http://schemas.microsoft.com/office/drawing/2014/main" id="{26FD03B3-0AF7-1043-BF46-00A1C63B3996}"/>
              </a:ext>
            </a:extLst>
          </p:cNvPr>
          <p:cNvSpPr/>
          <p:nvPr/>
        </p:nvSpPr>
        <p:spPr>
          <a:xfrm>
            <a:off x="3043895" y="1057625"/>
            <a:ext cx="8731306" cy="5796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6313" y="0"/>
                </a:lnTo>
                <a:lnTo>
                  <a:pt x="0" y="13727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65789A42-B53F-EE46-8FE2-97C060117008}"/>
              </a:ext>
            </a:extLst>
          </p:cNvPr>
          <p:cNvSpPr/>
          <p:nvPr/>
        </p:nvSpPr>
        <p:spPr>
          <a:xfrm>
            <a:off x="416799" y="0"/>
            <a:ext cx="9220100" cy="4740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814"/>
                </a:moveTo>
                <a:lnTo>
                  <a:pt x="2234" y="0"/>
                </a:lnTo>
                <a:lnTo>
                  <a:pt x="0" y="0"/>
                </a:lnTo>
                <a:lnTo>
                  <a:pt x="6152" y="216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Triangle">
            <a:extLst>
              <a:ext uri="{FF2B5EF4-FFF2-40B4-BE49-F238E27FC236}">
                <a16:creationId xmlns:a16="http://schemas.microsoft.com/office/drawing/2014/main" id="{028B5790-22A6-3844-8C67-A4FD89E9F2D7}"/>
              </a:ext>
            </a:extLst>
          </p:cNvPr>
          <p:cNvSpPr/>
          <p:nvPr/>
        </p:nvSpPr>
        <p:spPr>
          <a:xfrm>
            <a:off x="9636898" y="38228"/>
            <a:ext cx="2137045" cy="6819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68" y="0"/>
                </a:moveTo>
                <a:lnTo>
                  <a:pt x="0" y="3241"/>
                </a:lnTo>
                <a:lnTo>
                  <a:pt x="21600" y="216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07DC5D-4F3E-4A99-A621-6F93F32265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1850" y="1709738"/>
            <a:ext cx="61480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DA8F992-7750-4566-AB4F-B2E8F3794CA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831850" y="4589463"/>
            <a:ext cx="61480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0FEC4993-EF72-4ADC-8D11-1EB7C9409528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838200" y="627507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145FAD1-5607-4570-9675-FE264814964D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275070"/>
            <a:ext cx="411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5FB8DD-A34F-4C06-9929-1E68FACD4D00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610600" y="6275070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537F86F-E8D6-44FF-939F-7EB5A46935EE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806465" y="3835488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17C97F11-0CC0-4E01-8422-614383043296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806465" y="4062821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Mobile / email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22609FE-C556-4394-9CD9-CACD20BC7261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806465" y="4290154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Company</a:t>
            </a: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09FA1CF9-193C-7141-8B33-C4EC33D7D7C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7614" y="471569"/>
            <a:ext cx="5594447" cy="3259428"/>
          </a:xfrm>
          <a:custGeom>
            <a:avLst/>
            <a:gdLst>
              <a:gd name="connsiteX0" fmla="*/ 0 w 5594447"/>
              <a:gd name="connsiteY0" fmla="*/ 0 h 3259428"/>
              <a:gd name="connsiteX1" fmla="*/ 4609327 w 5594447"/>
              <a:gd name="connsiteY1" fmla="*/ 588579 h 3259428"/>
              <a:gd name="connsiteX2" fmla="*/ 5594447 w 5594447"/>
              <a:gd name="connsiteY2" fmla="*/ 3259428 h 3259428"/>
              <a:gd name="connsiteX3" fmla="*/ 0 w 5594447"/>
              <a:gd name="connsiteY3" fmla="*/ 347 h 325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4447" h="3259428">
                <a:moveTo>
                  <a:pt x="0" y="0"/>
                </a:moveTo>
                <a:lnTo>
                  <a:pt x="4609327" y="588579"/>
                </a:lnTo>
                <a:lnTo>
                  <a:pt x="5594447" y="3259428"/>
                </a:lnTo>
                <a:lnTo>
                  <a:pt x="0" y="347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7" name="Freeform 18">
            <a:extLst>
              <a:ext uri="{FF2B5EF4-FFF2-40B4-BE49-F238E27FC236}">
                <a16:creationId xmlns:a16="http://schemas.microsoft.com/office/drawing/2014/main" id="{52FCB75F-57C2-4004-9BB6-30A01CADBDE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828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and Typograp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">
            <a:extLst>
              <a:ext uri="{FF2B5EF4-FFF2-40B4-BE49-F238E27FC236}">
                <a16:creationId xmlns:a16="http://schemas.microsoft.com/office/drawing/2014/main" id="{00E5C2D6-993F-4C4D-AE5D-D1B7DD38450E}"/>
              </a:ext>
            </a:extLst>
          </p:cNvPr>
          <p:cNvSpPr/>
          <p:nvPr userDrawn="1"/>
        </p:nvSpPr>
        <p:spPr>
          <a:xfrm rot="10800000">
            <a:off x="11520875" y="2"/>
            <a:ext cx="671124" cy="2616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9695" y="21600"/>
                </a:lnTo>
                <a:lnTo>
                  <a:pt x="21600" y="21496"/>
                </a:lnTo>
                <a:lnTo>
                  <a:pt x="530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Shape">
            <a:extLst>
              <a:ext uri="{FF2B5EF4-FFF2-40B4-BE49-F238E27FC236}">
                <a16:creationId xmlns:a16="http://schemas.microsoft.com/office/drawing/2014/main" id="{E359DEA1-0F9E-C64F-BA55-802B41C69DB4}"/>
              </a:ext>
            </a:extLst>
          </p:cNvPr>
          <p:cNvSpPr/>
          <p:nvPr userDrawn="1"/>
        </p:nvSpPr>
        <p:spPr>
          <a:xfrm>
            <a:off x="1" y="2"/>
            <a:ext cx="671124" cy="6830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19695" y="21600"/>
                </a:lnTo>
                <a:lnTo>
                  <a:pt x="21600" y="21496"/>
                </a:lnTo>
                <a:lnTo>
                  <a:pt x="5303" y="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897C59-303D-43EB-830D-58B293D336AC}"/>
              </a:ext>
            </a:extLst>
          </p:cNvPr>
          <p:cNvGrpSpPr/>
          <p:nvPr userDrawn="1"/>
        </p:nvGrpSpPr>
        <p:grpSpPr>
          <a:xfrm>
            <a:off x="838199" y="1830763"/>
            <a:ext cx="10515602" cy="1741127"/>
            <a:chOff x="838199" y="1830763"/>
            <a:chExt cx="10515602" cy="1741127"/>
          </a:xfrm>
        </p:grpSpPr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4460574F-0FFA-4AF4-9268-D077C9C57D5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74112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E9AEC03B-EFBC-451C-9889-555B420B787B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55130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12504A8F-A26B-43AF-BF89-2621FF0CE3C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36148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F7726C56-B942-4400-8CE0-06996980244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171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DAE760DB-698E-4688-BBAF-49FD684C7AF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9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72A9A194-717A-430D-B418-44C0B8F1A4C3}"/>
                </a:ext>
              </a:extLst>
            </p:cNvPr>
            <p:cNvSpPr/>
            <p:nvPr userDrawn="1"/>
          </p:nvSpPr>
          <p:spPr>
            <a:xfrm>
              <a:off x="838200" y="1830763"/>
              <a:ext cx="894312" cy="788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E915F52A-A44F-4FB1-A1A1-1A513475EFE8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74112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6034C492-58E9-4550-B83D-E33D2B2217E6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551307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F92FB454-2844-432A-897E-609CA7D5AB13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36148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DFE585D9-1B79-4D2C-BE24-8DD53BF2D43D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1716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7CA650B9-D80A-4F55-849B-9B9229BAB7AB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98184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212A3E8F-2036-4425-950A-9DDCE99E48E2}"/>
                </a:ext>
              </a:extLst>
            </p:cNvPr>
            <p:cNvSpPr/>
            <p:nvPr userDrawn="1"/>
          </p:nvSpPr>
          <p:spPr>
            <a:xfrm>
              <a:off x="1907232" y="1830763"/>
              <a:ext cx="894312" cy="7882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F8D77422-E1EF-442A-B883-288DFB42AC7A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74112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F5A5458A-8CAB-46ED-A597-7A9BC874E06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55130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129FB0AE-0FE9-4E47-89E1-28A56DFEFD4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36148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8DCBA888-FF6F-4E0D-AD60-DA0D78CD05D1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1716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F9271256-F951-4086-8A3B-C91C2291A176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98184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7D18AA1-C449-4778-A01C-5FEFF6D4B6F0}"/>
                </a:ext>
              </a:extLst>
            </p:cNvPr>
            <p:cNvSpPr/>
            <p:nvPr userDrawn="1"/>
          </p:nvSpPr>
          <p:spPr>
            <a:xfrm>
              <a:off x="2976264" y="1830763"/>
              <a:ext cx="894312" cy="78825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507DEC82-2EA5-41B4-BBE2-03D513A6990F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741127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CC3C8386-1A37-4F90-9D5F-F552F6BD3D6B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55130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20C96B97-602D-4FB6-83FA-5F537C10D957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36148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C78EB1C9-B967-4BCF-BA1F-F62AD5830A83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1716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530AF99D-4A64-462C-8DC1-2AFD50700E78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9818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251EE8AC-B14F-4016-B318-3215BFA74576}"/>
                </a:ext>
              </a:extLst>
            </p:cNvPr>
            <p:cNvSpPr/>
            <p:nvPr userDrawn="1"/>
          </p:nvSpPr>
          <p:spPr>
            <a:xfrm>
              <a:off x="4045296" y="1830763"/>
              <a:ext cx="894312" cy="7882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DB3EFE93-C789-4C06-AE63-48F21F3F0562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74112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C159A26F-3E35-43ED-9527-94575D015CF9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5513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197FEBE6-4234-4233-9AAC-C966B38A457C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3614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4A6CCAEB-B0B2-4918-BF93-14B428F71030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1716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26BAB2D9-48E2-4FD7-8266-8DA7249A311F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9818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:a16="http://schemas.microsoft.com/office/drawing/2014/main" id="{E373E1AE-97F0-411F-ADE1-F7FA57FDB549}"/>
                </a:ext>
              </a:extLst>
            </p:cNvPr>
            <p:cNvSpPr/>
            <p:nvPr userDrawn="1"/>
          </p:nvSpPr>
          <p:spPr>
            <a:xfrm>
              <a:off x="5114328" y="1830763"/>
              <a:ext cx="894312" cy="78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7980EC62-1AA7-49B9-A98C-B1AE41A8BAF7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74112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1B940435-8801-4AE0-AF82-51785C14109F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55130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709FEA5B-55A5-4A85-90AE-A3E8181AD6B1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361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AC24C165-A09C-48A0-8D30-43D9272501D0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17166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:a16="http://schemas.microsoft.com/office/drawing/2014/main" id="{AF779B59-BF2E-434C-A692-81F3395A2DDC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9818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72D25286-DFE7-4DB6-BC2A-849B72A1D58F}"/>
                </a:ext>
              </a:extLst>
            </p:cNvPr>
            <p:cNvSpPr/>
            <p:nvPr userDrawn="1"/>
          </p:nvSpPr>
          <p:spPr>
            <a:xfrm>
              <a:off x="6183360" y="1830763"/>
              <a:ext cx="894312" cy="78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EFFFC619-3DCF-484B-936D-D1C6706967D7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741127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:a16="http://schemas.microsoft.com/office/drawing/2014/main" id="{C36F1647-E3A7-42C7-94DB-E22470CD7962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55130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0812BACF-D77F-4A42-A212-538847FF9776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3614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63855A19-9DBA-4293-A411-6842A7DAA995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1716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E705E91E-E65F-4094-8904-D56C56FC5F44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98184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B6DEB2ED-B6FD-4B88-90DA-9530DA2E64C9}"/>
                </a:ext>
              </a:extLst>
            </p:cNvPr>
            <p:cNvSpPr/>
            <p:nvPr userDrawn="1"/>
          </p:nvSpPr>
          <p:spPr>
            <a:xfrm>
              <a:off x="7252392" y="1830763"/>
              <a:ext cx="894312" cy="78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62E667E1-7F5F-4E4F-AF63-4AB31D847AE0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74112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A9D94CA5-400D-47AE-9512-4557FBE20192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5513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1E60784B-8569-41D5-BB14-8F5DAFDCE67A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36148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FE043B0E-D351-4B21-BB22-FF8713E0E199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17166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D57AC92D-3891-4CC7-9301-A742653C394B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98184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870D976A-0EA2-4422-A1FB-EE1A159B65DC}"/>
                </a:ext>
              </a:extLst>
            </p:cNvPr>
            <p:cNvSpPr/>
            <p:nvPr userDrawn="1"/>
          </p:nvSpPr>
          <p:spPr>
            <a:xfrm>
              <a:off x="8321424" y="1830763"/>
              <a:ext cx="894312" cy="7882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074CEC48-74FA-45A9-9E16-525EB9E974F9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74112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8CA8D9C7-FFCE-4895-B720-C9F65C686B9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55130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DF8FDE11-2636-4F16-BC4C-C0DBD965F47E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36148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EAE2FCEB-5A44-4458-99EB-B2522F73151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17166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FA982CEB-3569-4AB2-A279-56909D8DBA2B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9818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B85FDECF-7983-4160-8B97-DA92A01F2A38}"/>
                </a:ext>
              </a:extLst>
            </p:cNvPr>
            <p:cNvSpPr/>
            <p:nvPr userDrawn="1"/>
          </p:nvSpPr>
          <p:spPr>
            <a:xfrm>
              <a:off x="9390456" y="1830763"/>
              <a:ext cx="894312" cy="7882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80F0CF47-25FB-4AB4-837F-33B5D368A8C0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741127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12C0DD63-4FB0-4217-BC06-7CEB655B79B6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55130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5841390F-E0B0-48E2-8756-2C0A532BC037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3614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E49982BC-FA05-4F1B-A8BD-AE3793F3BD02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17166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84445015-4210-46FE-958B-F3271E10284B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9818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06FD93CB-F173-4C32-9E54-DE5EDB0F83D8}"/>
                </a:ext>
              </a:extLst>
            </p:cNvPr>
            <p:cNvSpPr/>
            <p:nvPr userDrawn="1"/>
          </p:nvSpPr>
          <p:spPr>
            <a:xfrm>
              <a:off x="10459489" y="1830763"/>
              <a:ext cx="894312" cy="7882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0D08B00A-9A13-4AB1-A72D-2F499BA2EBA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BB3FC47E-3339-49A8-AEF2-ECC3BF1514FB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838199" y="3709150"/>
            <a:ext cx="10515600" cy="132588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4400" dirty="0">
                <a:latin typeface="+mn-lt"/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29D5438-3BC8-4817-9C86-A9AAA6047492}"/>
              </a:ext>
            </a:extLst>
          </p:cNvPr>
          <p:cNvSpPr txBox="1"/>
          <p:nvPr userDrawn="1"/>
        </p:nvSpPr>
        <p:spPr>
          <a:xfrm>
            <a:off x="467720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accent1">
                    <a:lumMod val="50000"/>
                  </a:schemeClr>
                </a:solidFill>
              </a:rPr>
              <a:t>Aa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9DB07F4-2F4D-4904-9DDA-6D453F791811}"/>
              </a:ext>
            </a:extLst>
          </p:cNvPr>
          <p:cNvSpPr txBox="1"/>
          <p:nvPr userDrawn="1"/>
        </p:nvSpPr>
        <p:spPr>
          <a:xfrm>
            <a:off x="766471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Aa</a:t>
            </a:r>
          </a:p>
        </p:txBody>
      </p:sp>
      <p:sp>
        <p:nvSpPr>
          <p:cNvPr id="75" name="Freeform 18">
            <a:extLst>
              <a:ext uri="{FF2B5EF4-FFF2-40B4-BE49-F238E27FC236}">
                <a16:creationId xmlns:a16="http://schemas.microsoft.com/office/drawing/2014/main" id="{93149423-EDD3-4FFF-A059-3F17700847C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213360 w 12192000"/>
              <a:gd name="connsiteY0" fmla="*/ 193040 h 6852902"/>
              <a:gd name="connsiteX1" fmla="*/ 213360 w 12192000"/>
              <a:gd name="connsiteY1" fmla="*/ 6634480 h 6852902"/>
              <a:gd name="connsiteX2" fmla="*/ 11968480 w 12192000"/>
              <a:gd name="connsiteY2" fmla="*/ 6634480 h 6852902"/>
              <a:gd name="connsiteX3" fmla="*/ 11968480 w 12192000"/>
              <a:gd name="connsiteY3" fmla="*/ 193040 h 6852902"/>
              <a:gd name="connsiteX4" fmla="*/ 0 w 12192000"/>
              <a:gd name="connsiteY4" fmla="*/ 0 h 6852902"/>
              <a:gd name="connsiteX5" fmla="*/ 12192000 w 12192000"/>
              <a:gd name="connsiteY5" fmla="*/ 0 h 6852902"/>
              <a:gd name="connsiteX6" fmla="*/ 12192000 w 12192000"/>
              <a:gd name="connsiteY6" fmla="*/ 6852902 h 6852902"/>
              <a:gd name="connsiteX7" fmla="*/ 0 w 12192000"/>
              <a:gd name="connsiteY7" fmla="*/ 6852902 h 685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2902">
                <a:moveTo>
                  <a:pt x="213360" y="193040"/>
                </a:moveTo>
                <a:lnTo>
                  <a:pt x="213360" y="6634480"/>
                </a:lnTo>
                <a:lnTo>
                  <a:pt x="11968480" y="6634480"/>
                </a:lnTo>
                <a:lnTo>
                  <a:pt x="11968480" y="19304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2902"/>
                </a:lnTo>
                <a:lnTo>
                  <a:pt x="0" y="6852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0" name="Text Placeholder 7">
            <a:extLst>
              <a:ext uri="{FF2B5EF4-FFF2-40B4-BE49-F238E27FC236}">
                <a16:creationId xmlns:a16="http://schemas.microsoft.com/office/drawing/2014/main" id="{676EAA04-3941-4EEF-875A-DA2DBBB0CA8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9775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Font name</a:t>
            </a:r>
          </a:p>
        </p:txBody>
      </p:sp>
      <p:sp>
        <p:nvSpPr>
          <p:cNvPr id="92" name="Text Placeholder 7">
            <a:extLst>
              <a:ext uri="{FF2B5EF4-FFF2-40B4-BE49-F238E27FC236}">
                <a16:creationId xmlns:a16="http://schemas.microsoft.com/office/drawing/2014/main" id="{72303254-B5A5-44B0-8D71-FB4149C10B7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768526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Font name</a:t>
            </a:r>
          </a:p>
        </p:txBody>
      </p:sp>
    </p:spTree>
    <p:extLst>
      <p:ext uri="{BB962C8B-B14F-4D97-AF65-F5344CB8AC3E}">
        <p14:creationId xmlns:p14="http://schemas.microsoft.com/office/powerpoint/2010/main" val="3935162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4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152956"/>
            <a:ext cx="12192000" cy="552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A5CD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hlinkClick r:id="rId2"/>
          </p:cNvPr>
          <p:cNvSpPr/>
          <p:nvPr userDrawn="1"/>
        </p:nvSpPr>
        <p:spPr>
          <a:xfrm>
            <a:off x="2731912" y="3071723"/>
            <a:ext cx="6728177" cy="71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Box 1"/>
          <p:cNvSpPr txBox="1"/>
          <p:nvPr userDrawn="1"/>
        </p:nvSpPr>
        <p:spPr>
          <a:xfrm>
            <a:off x="4123473" y="5982900"/>
            <a:ext cx="394505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rgbClr val="A5CD00"/>
                </a:solidFill>
              </a:rPr>
              <a:t>T</a:t>
            </a:r>
            <a:r>
              <a:rPr lang="en-US" sz="1800" baseline="0" dirty="0">
                <a:solidFill>
                  <a:srgbClr val="A5CD00"/>
                </a:solidFill>
              </a:rPr>
              <a:t>he free PowerPoint and Google Slides template library</a:t>
            </a:r>
            <a:endParaRPr lang="en-US" sz="1800" dirty="0">
              <a:solidFill>
                <a:srgbClr val="A5CD00"/>
              </a:solidFill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4983933" y="2633133"/>
            <a:ext cx="2224135" cy="369332"/>
            <a:chOff x="3459936" y="2633133"/>
            <a:chExt cx="2224135" cy="369332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3459936" y="2633133"/>
              <a:ext cx="222413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effectLst/>
                </a:rPr>
                <a:t>Designed</a:t>
              </a:r>
              <a:r>
                <a:rPr lang="en-US" baseline="0">
                  <a:solidFill>
                    <a:schemeClr val="bg1"/>
                  </a:solidFill>
                  <a:effectLst/>
                </a:rPr>
                <a:t> with         by</a:t>
              </a:r>
              <a:endParaRPr lang="en-US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Freeform 290"/>
            <p:cNvSpPr/>
            <p:nvPr userDrawn="1"/>
          </p:nvSpPr>
          <p:spPr>
            <a:xfrm>
              <a:off x="4977441" y="2705803"/>
              <a:ext cx="261456" cy="223991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rgbClr val="D90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912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presentationgo.com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hyperlink" Target="http://www.presentationgo.com/" TargetMode="Externa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6C7F94-AC2B-4ABA-8168-9102B651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99E8B4-649E-4A8B-B6EE-CC6C44EF5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133B5-720F-4407-9AAB-3B5E07088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1AE36-FE6A-4E21-B178-40F00D0FF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54408-120E-4EFA-AC50-C50B6469D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93780E-9A94-4D66-9FC2-734AC5AEF5F1}"/>
              </a:ext>
            </a:extLst>
          </p:cNvPr>
          <p:cNvSpPr/>
          <p:nvPr userDrawn="1"/>
        </p:nvSpPr>
        <p:spPr>
          <a:xfrm>
            <a:off x="-12701" y="7007226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chemeClr val="accent1"/>
                </a:solidFill>
                <a:effectLst/>
                <a:latin typeface="Open Sans" panose="020B0606030504020204" pitchFamily="34" charset="0"/>
                <a:hlinkClick r:id="rId10" tooltip="PresentationGo!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presentationgo.com</a:t>
            </a:r>
            <a:endParaRPr lang="en-US" sz="11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32F9B4-C534-44E7-8E53-6B3CF87C8383}"/>
              </a:ext>
            </a:extLst>
          </p:cNvPr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6BD643E-9383-4DCE-97E0-18B6179C2E33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C47BF03-421F-44AE-8D61-516BA442BCFD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25AF704-0297-4965-ABDA-DCACCBDEC4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302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77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50000"/>
            </a:schemeClr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23A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1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71B67-DF5F-48A6-851B-EC4EC6D797B1}" type="datetimeFigureOut">
              <a:rPr lang="ru-RU" smtClean="0"/>
              <a:t>10.12.2025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4BC69-114C-4CB9-A930-B0FD8702ED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304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093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6C7F94-AC2B-4ABA-8168-9102B651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99E8B4-649E-4A8B-B6EE-CC6C44EF5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133B5-720F-4407-9AAB-3B5E07088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1AE36-FE6A-4E21-B178-40F00D0FF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54408-120E-4EFA-AC50-C50B6469D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72B7600-67E3-4D97-B453-880E2742B98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93780E-9A94-4D66-9FC2-734AC5AEF5F1}"/>
              </a:ext>
            </a:extLst>
          </p:cNvPr>
          <p:cNvSpPr/>
          <p:nvPr userDrawn="1"/>
        </p:nvSpPr>
        <p:spPr>
          <a:xfrm>
            <a:off x="-12701" y="7007226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chemeClr val="accent1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chemeClr val="accent1"/>
                </a:solidFill>
                <a:effectLst/>
                <a:latin typeface="Open Sans" panose="020B0606030504020204" pitchFamily="34" charset="0"/>
                <a:hlinkClick r:id="rId13" tooltip="PresentationGo!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presentationgo.com</a:t>
            </a:r>
            <a:endParaRPr lang="en-US" sz="11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32F9B4-C534-44E7-8E53-6B3CF87C8383}"/>
              </a:ext>
            </a:extLst>
          </p:cNvPr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6BD643E-9383-4DCE-97E0-18B6179C2E33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C47BF03-421F-44AE-8D61-516BA442BCFD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25AF704-0297-4965-ABDA-DCACCBDEC4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70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>
              <a:lumMod val="50000"/>
            </a:schemeClr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accent1">
              <a:lumMod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9D579-2A2D-548E-FB66-2810ADA5C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>
            <a:extLst>
              <a:ext uri="{FF2B5EF4-FFF2-40B4-BE49-F238E27FC236}">
                <a16:creationId xmlns:a16="http://schemas.microsoft.com/office/drawing/2014/main" id="{BD84392F-9CDB-175D-FF6C-74098BCB6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7800" y="579965"/>
            <a:ext cx="9144000" cy="132019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МОНИТОРИНГ РЫНКА СЕЛЬХОЗПРОДУКЦИИ</a:t>
            </a:r>
            <a:endParaRPr lang="en-US" sz="3600" noProof="1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4DA87AA8-1887-6684-92F3-61D80AF34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29" y="2884715"/>
            <a:ext cx="10885713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216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8926D-7A68-A843-B772-92CC1DEEE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404783E-8B6C-D49D-B37E-4AF87A75E6F9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9A2B93-F0CE-6EA6-99E0-A1CFD5734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цен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3F32DE-8105-814E-4185-3D014F9F1194}"/>
              </a:ext>
            </a:extLst>
          </p:cNvPr>
          <p:cNvSpPr txBox="1"/>
          <p:nvPr/>
        </p:nvSpPr>
        <p:spPr>
          <a:xfrm>
            <a:off x="335280" y="1751269"/>
            <a:ext cx="6163491" cy="3960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2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 данных о ценах на местных рынках и в торговых сетях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2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Учет сезонных колебания цен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32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экспортных/импортных цен для понимания глобальных трендов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E48C99-9E01-EC6B-BFE1-4599B63CC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771" y="1042809"/>
            <a:ext cx="5685609" cy="566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57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D8D5D-3E88-3F92-1291-6854C39B6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628D8DB-D6D0-8A13-B9DF-EC83BDF79C50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5D794-E97C-DB40-FDF7-00BF9746D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источники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B5EBA6-2B49-3A75-2A95-6D49A6663448}"/>
              </a:ext>
            </a:extLst>
          </p:cNvPr>
          <p:cNvSpPr txBox="1"/>
          <p:nvPr/>
        </p:nvSpPr>
        <p:spPr>
          <a:xfrm>
            <a:off x="215536" y="1567266"/>
            <a:ext cx="719763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Официальные сайты (Минсельхоз Башкортостана, муниципальные ресурсы)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Аналитические платформы (СПАРК, Росстат, ресурсы по аграрной аналитике)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Локальные и федеральные СМИ, форумы фермеров, телеграм-каналы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торговые площадки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Авито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OLX, платформы B2B)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Полевой мониторинг (выезды на ярмарки, рынки, выставки)</a:t>
            </a: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47C183E9-820C-8F42-209E-AEC96A13E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828" y="1125091"/>
            <a:ext cx="6160860" cy="493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180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FF021-3775-67E7-B13D-3484E85B4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56E26C-6075-6369-5FE6-CB9F13FBD4E3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719D64-2F2B-D8A5-1E64-7531E2AAA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конкурентов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F0039-103E-D2CF-A63B-1B67ABE9EFC2}"/>
              </a:ext>
            </a:extLst>
          </p:cNvPr>
          <p:cNvSpPr txBox="1"/>
          <p:nvPr/>
        </p:nvSpPr>
        <p:spPr>
          <a:xfrm>
            <a:off x="481693" y="1565877"/>
            <a:ext cx="6101442" cy="3987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ключевых игроков на рынке (средние и крупные фермеры, кооперативы)</a:t>
            </a:r>
            <a:endParaRPr kumimoji="0" lang="ru-RU" sz="30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продукцию, цены, маркетинговые стратегии</a:t>
            </a:r>
            <a:endParaRPr kumimoji="0" lang="ru-RU" sz="30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слабые и сильные стороны конкурентов</a:t>
            </a:r>
            <a:endParaRPr kumimoji="0" lang="ru-RU" sz="30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DEB28725-ED4D-403D-73F3-E655A9662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135" y="1565877"/>
            <a:ext cx="5369379" cy="398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788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1E125-4BD1-20E8-4229-EEF9958D1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24359D2-C2F3-FCDA-A050-49C46A441C79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FC13B0-B21D-5832-0CC1-60F018CDD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анализ конкурентов</a:t>
            </a:r>
          </a:p>
        </p:txBody>
      </p:sp>
      <p:pic>
        <p:nvPicPr>
          <p:cNvPr id="3" name="Объект 8">
            <a:extLst>
              <a:ext uri="{FF2B5EF4-FFF2-40B4-BE49-F238E27FC236}">
                <a16:creationId xmlns:a16="http://schemas.microsoft.com/office/drawing/2014/main" id="{0815264F-409F-CB0A-8530-76FC8B75C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515" y="1125091"/>
            <a:ext cx="10787742" cy="558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95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C3947-C496-5FA2-9318-F5A34EC0D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B454862-4289-38D6-D636-8F1F08A33EC3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F2BC8F-FD75-6FF1-0933-2C0805BD2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</a:p>
        </p:txBody>
      </p:sp>
      <p:pic>
        <p:nvPicPr>
          <p:cNvPr id="5" name="Объект 15">
            <a:extLst>
              <a:ext uri="{FF2B5EF4-FFF2-40B4-BE49-F238E27FC236}">
                <a16:creationId xmlns:a16="http://schemas.microsoft.com/office/drawing/2014/main" id="{4A42C807-D572-4463-DE28-39F036FA3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417" y="1125091"/>
            <a:ext cx="9326880" cy="514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80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DCA99-CECB-D37C-1356-95FB8E018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F83FE2B-06B8-705E-94FC-35E9BD7E728C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C3DECF-7FB5-E86B-2265-6C79EC87C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конкурентов</a:t>
            </a:r>
          </a:p>
        </p:txBody>
      </p:sp>
      <p:pic>
        <p:nvPicPr>
          <p:cNvPr id="5" name="Объект 11">
            <a:extLst>
              <a:ext uri="{FF2B5EF4-FFF2-40B4-BE49-F238E27FC236}">
                <a16:creationId xmlns:a16="http://schemas.microsoft.com/office/drawing/2014/main" id="{E8CECD62-A0E0-A570-A28F-9C8AB6F36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062" y="1237343"/>
            <a:ext cx="9040223" cy="531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471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357B70-0024-49CA-0D28-D7EE7CE35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FF6190D-68F1-952F-D6A7-756B26DBE45C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282023-7420-D9CB-E450-FBD0A91BC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7375FD-3585-30CB-12BF-55CCE663F018}"/>
              </a:ext>
            </a:extLst>
          </p:cNvPr>
          <p:cNvSpPr txBox="1"/>
          <p:nvPr/>
        </p:nvSpPr>
        <p:spPr>
          <a:xfrm>
            <a:off x="152400" y="1125091"/>
            <a:ext cx="12031980" cy="5788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  <a:spcBef>
                <a:spcPts val="1200"/>
              </a:spcBef>
              <a:spcAft>
                <a:spcPts val="600"/>
              </a:spcAft>
              <a:buNone/>
            </a:pPr>
            <a:r>
              <a:rPr lang="ru-RU" sz="2800" b="1" dirty="0" err="1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Strengths</a:t>
            </a:r>
            <a:r>
              <a:rPr lang="ru-RU" sz="28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(Сильные стороны — внутренние позитивные факторы</a:t>
            </a:r>
            <a:r>
              <a:rPr lang="ru-RU" sz="2400" b="1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>
              <a:spcBef>
                <a:spcPts val="600"/>
              </a:spcBef>
              <a:spcAft>
                <a:spcPts val="1200"/>
              </a:spcAft>
            </a:pPr>
            <a:r>
              <a:rPr lang="ru-RU" sz="2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Природно-климатические условия:</a:t>
            </a:r>
            <a:r>
              <a:rPr lang="ru-RU" sz="22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плодородные земли, обширные луга и пастбища, благоприятные для ведения натурального животноводства и выращивания экологически чистых кормов.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ru-RU" sz="2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Наследие и репутация:</a:t>
            </a:r>
            <a:r>
              <a:rPr lang="ru-RU" sz="22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Башкирия исторически славится качественными сельхозпродуктами (башкирский мед, кумыс, говядина, молоко). Использование бренда «Сделано в Башкортостане» как знака качества.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ru-RU" sz="2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Экологичность производства:</a:t>
            </a:r>
            <a:r>
              <a:rPr lang="ru-RU" sz="22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возможность вести хозяйство с минимальным использованием химикатов, делая акцент на натуральности — ключевое конкурентное преимущество для современного потребителя.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ru-RU" sz="2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цикл производства:</a:t>
            </a:r>
            <a:r>
              <a:rPr lang="ru-RU" sz="22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выращивание собственных кормов (сено, силос, зерно) снижает себестоимость продукции животноводства и обеспечивает контроль над качеством сырья.</a:t>
            </a:r>
          </a:p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ru-RU" sz="2200" b="1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Лояльность местного рынка:</a:t>
            </a:r>
            <a:r>
              <a:rPr lang="ru-RU" sz="2200" b="0" i="0" dirty="0">
                <a:solidFill>
                  <a:srgbClr val="0F111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высокий спрос на локальную, свежую продукцию со стороны населения республики и соседних регионов.</a:t>
            </a:r>
          </a:p>
        </p:txBody>
      </p:sp>
    </p:spTree>
    <p:extLst>
      <p:ext uri="{BB962C8B-B14F-4D97-AF65-F5344CB8AC3E}">
        <p14:creationId xmlns:p14="http://schemas.microsoft.com/office/powerpoint/2010/main" val="1123975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DD47D-9822-E808-7AF8-514586900E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498070-31A9-2DC5-71A0-E4961600B582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2F743-83DA-003D-D661-D994E1049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11091E-F5D7-40E2-24DF-90EA5D0D3D2F}"/>
              </a:ext>
            </a:extLst>
          </p:cNvPr>
          <p:cNvSpPr txBox="1"/>
          <p:nvPr/>
        </p:nvSpPr>
        <p:spPr>
          <a:xfrm>
            <a:off x="489857" y="1335113"/>
            <a:ext cx="11212286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Weaknesses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(Слабые стороны — внутренние негативные факторы)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зависимость от внешних факторов: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риски, связанные с погодой (засухи, заморозки), эпидемиями животных и растений.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современных технологий и износ техники: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часто используется устаревшая техника и методы работы, что снижает производительность и увеличивает трудозатраты.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Ограниченность кадрового потенциала: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нехватка квалифицированных специалистов (ветеринаров, зоотехников, агрономов) и молодежи в селе. Высокая зависимость от ручного труда.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Слаборазвитая логистика и хранение: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недостаток собственных современных мощностей для хранения (овощехранилищ, холодильников), переработки и транспортировки, что ведет к потерям и зависимости от перекупщиков.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глубина переработки: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реализация продукции в основном в сыром виде (молоко, мясо на убой), что минимизирует маржинальность. Отсутствие собственного бренда и упаковки.</a:t>
            </a:r>
          </a:p>
        </p:txBody>
      </p:sp>
    </p:spTree>
    <p:extLst>
      <p:ext uri="{BB962C8B-B14F-4D97-AF65-F5344CB8AC3E}">
        <p14:creationId xmlns:p14="http://schemas.microsoft.com/office/powerpoint/2010/main" val="2286094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DFFF6-3303-BD70-87E1-2817CC6D3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3F5B1D5-FF47-87F9-ACA7-274A6BEA12FA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5693BA-CB9C-9C92-997A-90AFED63F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027EC9-D73B-53DC-2DA6-52D3E8F22DCB}"/>
              </a:ext>
            </a:extLst>
          </p:cNvPr>
          <p:cNvSpPr txBox="1"/>
          <p:nvPr/>
        </p:nvSpPr>
        <p:spPr>
          <a:xfrm>
            <a:off x="629194" y="1256467"/>
            <a:ext cx="1121228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Opportunities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(Возможности — внешние позитивные факторы)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поддержка: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доступ к грантам, субсидиям и льготным кредитам как по федеральным, так и по республиканским программам (например,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Агростартап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развитие сельской кооперации, поддержка мясного животноводства).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Растущий спрос на здоровое и локальное питание: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тренд на фермерские, органические продукты в крупных городах Возможность выхода на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premium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-сегмент.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кооперации: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объединение с другими КФХ для совместных закупок, переработки, сбыта и логистики, что позволит снизить издержки и усилить рыночные позиции.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Цифровизация и новые каналы сбыта: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развитие собственного сайта, продажи через социальные сети (Instagram, VK), участие на онлайн-платформах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СберМаркет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Яндекс.Лавка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создание «зеленых» субботних ярмарок.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Агротуризм и образовательные программы: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дополнительный доход от организации экскурсий, мастер-классов, продажи продукции прямо с фермы (концепция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farm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932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F0E3D-8B6E-74BD-131A-FEB695A28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5B81A4-98E7-8EFF-45DD-A82848181765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B8B3D8-54E6-88A2-8961-9ECD8389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EF70E7-3292-E6E7-C23F-17E4144613FA}"/>
              </a:ext>
            </a:extLst>
          </p:cNvPr>
          <p:cNvSpPr txBox="1"/>
          <p:nvPr/>
        </p:nvSpPr>
        <p:spPr>
          <a:xfrm>
            <a:off x="629194" y="1125091"/>
            <a:ext cx="1121228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Threats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(Угрозы — внешние негативные факторы)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Конкуренция с крупными агрохолдингами: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высокая конкуренция по цене и объемам с крупными сетевыми производителями, которые могут диктовать условия ритейлу.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Волатильность рынка: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колебания цен на сырье, ГСМ, удобрения и конечную продукцию. Риск снижения покупательской способности.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Бюрократические и регуляторные барьеры: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сложности в получении сертификатов (ветеринарных, фитосанитарных), соответствия требованиям ТР ТС, что особенно трудно для малого бизнеса.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 введения санкций и эмбарго: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сложность внешнеполитической ситуации и системы внешних расчетов влияет на рынки сбыта и цепочки поставок техники/запчастей.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Климатические изменения: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учащение аномальных погодных явлений (засухи, ливни), которые могут привести к потере урожая и падежу скота.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8653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595B9-FDAD-6DE5-5FDA-3F33166C8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F2E954-A710-E6C5-ADE7-CC26848237A0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7924A-ACC6-CF6C-D0BA-97476064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рынка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4CA3BDE-E2B0-8B8A-CE55-CD4BAF27C0A8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EC25D6C-2D35-4D75-8D1C-8A0EA9828C72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9C2161B-9343-9DEE-C876-EDAF840FB523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F0CBFC9-8751-8D01-AB34-FE15BD68F896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0DAB845-9075-BDD3-567D-C2EA1BB91335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43515D6-6DCB-2869-10AF-C85C213FCB13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15E4DC2-FCAA-FE5A-8E41-FB2DE3A7DEF2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47A60DE-2A2D-E93F-621D-49FDBDC6FB6F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0A5833-30E3-56B8-4BF0-12D1399A438A}"/>
              </a:ext>
            </a:extLst>
          </p:cNvPr>
          <p:cNvSpPr txBox="1"/>
          <p:nvPr/>
        </p:nvSpPr>
        <p:spPr>
          <a:xfrm>
            <a:off x="387050" y="1543294"/>
            <a:ext cx="7788921" cy="5086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потребителей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sz="2400" b="0" i="1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основного потребителя (сегментация)</a:t>
            </a:r>
            <a:endParaRPr kumimoji="0" lang="ru-RU" sz="2400" b="0" i="1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Частные покупатели (семьи, молодёжь, сторонники ЗОЖ)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Рестораны и кафе (HORECA)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Ритейл (магазины и супермаркеты)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Конкуренты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Проанализировать сильные и слабые стороны конкурентов. Найти незанятые ниши, например, органическая продукция, местный фермерский продукт или редкие сорта/виды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18" name="Picture 2" descr="Анализ рынка PNG рисунок, картинки и пнг прозрачный для ...">
            <a:extLst>
              <a:ext uri="{FF2B5EF4-FFF2-40B4-BE49-F238E27FC236}">
                <a16:creationId xmlns:a16="http://schemas.microsoft.com/office/drawing/2014/main" id="{D88B3F39-2A3B-2CE7-793D-15664F2E5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852" y="1693661"/>
            <a:ext cx="3823948" cy="395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332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2DAAF-A971-5080-876B-2E1E9EB62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2E3039-0258-819F-FE9F-C88303977618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F8C512-21C9-7BA3-D08E-9E03C532C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агрохозяйства</a:t>
            </a:r>
          </a:p>
        </p:txBody>
      </p:sp>
      <p:graphicFrame>
        <p:nvGraphicFramePr>
          <p:cNvPr id="3" name="Объект 8">
            <a:extLst>
              <a:ext uri="{FF2B5EF4-FFF2-40B4-BE49-F238E27FC236}">
                <a16:creationId xmlns:a16="http://schemas.microsoft.com/office/drawing/2014/main" id="{EF5F7FEC-3BA4-D085-6AC1-46A0B5589A10}"/>
              </a:ext>
            </a:extLst>
          </p:cNvPr>
          <p:cNvGraphicFramePr>
            <a:graphicFrameLocks/>
          </p:cNvGraphicFramePr>
          <p:nvPr/>
        </p:nvGraphicFramePr>
        <p:xfrm>
          <a:off x="979714" y="1426029"/>
          <a:ext cx="10221686" cy="5202841"/>
        </p:xfrm>
        <a:graphic>
          <a:graphicData uri="http://schemas.openxmlformats.org/drawingml/2006/table">
            <a:tbl>
              <a:tblPr firstRow="1" firstCol="1" bandRow="1"/>
              <a:tblGrid>
                <a:gridCol w="5137949">
                  <a:extLst>
                    <a:ext uri="{9D8B030D-6E8A-4147-A177-3AD203B41FA5}">
                      <a16:colId xmlns:a16="http://schemas.microsoft.com/office/drawing/2014/main" val="1958374815"/>
                    </a:ext>
                  </a:extLst>
                </a:gridCol>
                <a:gridCol w="5083737">
                  <a:extLst>
                    <a:ext uri="{9D8B030D-6E8A-4147-A177-3AD203B41FA5}">
                      <a16:colId xmlns:a16="http://schemas.microsoft.com/office/drawing/2014/main" val="1360068679"/>
                    </a:ext>
                  </a:extLst>
                </a:gridCol>
              </a:tblGrid>
              <a:tr h="20729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Силы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 продукции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доступ к сырью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логистика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Слабость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ограниченный объем производства отсутствие бренда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304657"/>
                  </a:ext>
                </a:extLst>
              </a:tr>
              <a:tr h="31299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растущий интерес к фермерским продуктам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ярмарках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помощь государства фермерским хозяйствам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сезонность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конкуренция крупных производителей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инфляция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24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 ключевая ставка</a:t>
                      </a:r>
                      <a:endParaRPr lang="ru-RU" sz="24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267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710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2036B-B501-7246-EB0D-7DB31153E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0C46D4-D359-6822-8492-7AA9608BFCC1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C6A6A7-32B5-57FB-412D-5A5021F0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анализ: выводы и стратегии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583D5A-E917-3037-11AC-D14B726C7144}"/>
              </a:ext>
            </a:extLst>
          </p:cNvPr>
          <p:cNvSpPr txBox="1"/>
          <p:nvPr/>
        </p:nvSpPr>
        <p:spPr>
          <a:xfrm>
            <a:off x="629194" y="1171173"/>
            <a:ext cx="11212286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использования сильных сторон для максимизации возможностей (S-O):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премиального бренда: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Акцент на натуральность, экологичность и региональное происхождение. Сертификация экологической продукции. Позиционирование как поставщика для ресторанов здорового питания и эко-маркетов.</a:t>
            </a: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господдержки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модернизации (покупка современной техники для заготовки кормов, оборудования для первичной переработки молока/мяса).</a:t>
            </a:r>
          </a:p>
          <a:p>
            <a:pPr lvl="1"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минимизации слабостей за счет возможностей (W-O):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Вступление в сельскохозяйственный кооператив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решения проблем логистики, хранения и переработки. Совместные закупки позволяют снизить затраты.</a:t>
            </a: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цифровые технологии и онлайн-продажи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напрямую выходить на конечного потребителя, минуя посредников, и компенсировать слабость в маркетинге.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8020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2F9EB-7CBD-CF59-9D2C-17D927C8F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1A5DA8A-E059-4CD9-8079-59513D1C99A6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86C1B4-51EA-44E1-D415-71CA7CD85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анализ: выводы и стратегии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1E2EC-D998-5C06-9F9D-2A1EADE47B4D}"/>
              </a:ext>
            </a:extLst>
          </p:cNvPr>
          <p:cNvSpPr txBox="1"/>
          <p:nvPr/>
        </p:nvSpPr>
        <p:spPr>
          <a:xfrm>
            <a:off x="335280" y="1071801"/>
            <a:ext cx="11506200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использования сильных сторон для нейтрализации угроз (S-T):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от агрохолдингов: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Делать ставку не на цену, а на качество, прозрачность производства и историю бренда. Реализовывать продукцию через нишевые каналы, куда крупные игроки не идут.</a:t>
            </a: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Диверсификация рисков: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Развивать несколько направлений (например, кроме молока, производить сыр или йогурт; кроме продажи мяса, предлагать полуфабрикаты).</a:t>
            </a:r>
          </a:p>
          <a:p>
            <a:pPr lvl="1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минимизации слабостей и угроз (W-T):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Постепенная модернизация парка техники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для снижения зависимости от ручного труда и погодных условий.</a:t>
            </a: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«финансовой подушки»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страхование урожая/поголовья для защиты от рыночной и климатической волатильности.</a:t>
            </a:r>
          </a:p>
          <a:p>
            <a:pPr lvl="1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кадрами: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Привлечение молодых специалистов через программы стажировок, создание более комфортных условий труда.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6397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657AA-0299-1E80-232B-2F7E08CE4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9244E9-6407-4CD0-30EC-26F00340B2F4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429410-F130-DC6F-51BD-AC4947ED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рыночных трендов</a:t>
            </a:r>
          </a:p>
        </p:txBody>
      </p:sp>
      <p:pic>
        <p:nvPicPr>
          <p:cNvPr id="7170" name="Picture 2" descr="Скачать картинки Тренды, стоковые фото Тренды в хорошем ...">
            <a:extLst>
              <a:ext uri="{FF2B5EF4-FFF2-40B4-BE49-F238E27FC236}">
                <a16:creationId xmlns:a16="http://schemas.microsoft.com/office/drawing/2014/main" id="{7D218B6B-126B-B7C9-4899-2D5DECCCD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743" y="1502229"/>
            <a:ext cx="5244737" cy="437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2CD09B-59B9-7F5B-17CB-425858F3146C}"/>
              </a:ext>
            </a:extLst>
          </p:cNvPr>
          <p:cNvSpPr txBox="1"/>
          <p:nvPr/>
        </p:nvSpPr>
        <p:spPr>
          <a:xfrm>
            <a:off x="166007" y="1697371"/>
            <a:ext cx="6101442" cy="3985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2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Растущие категории (например, спрос на органику или переработанные продукты)</a:t>
            </a:r>
            <a:endParaRPr kumimoji="0" lang="ru-RU" sz="32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2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Ниши с дефицитом (определите, какие товары импортируются или недоступны круглый год)</a:t>
            </a:r>
            <a:endParaRPr kumimoji="0" lang="ru-RU" sz="32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5168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1405E-48BB-A380-7DC1-3906A5431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1B8C75-F75B-DFB6-2267-09663C8B6CF4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38F247-E2D4-1D38-FAD7-D8BFB0081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конкурентных преимуществ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E3A020-D11C-5497-4D9F-007B2C78EFE6}"/>
              </a:ext>
            </a:extLst>
          </p:cNvPr>
          <p:cNvSpPr txBox="1"/>
          <p:nvPr/>
        </p:nvSpPr>
        <p:spPr>
          <a:xfrm>
            <a:off x="438150" y="2213001"/>
            <a:ext cx="5657850" cy="306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сильные стороны вашей продукции: уникальный вкус, местное происхождение, органичность.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800" b="0" i="0" u="none" strike="noStrike" kern="100" cap="none" spc="0" normalizeH="0" baseline="0" noProof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Оценить, 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чем вы можете выделиться на фоне конкурентов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Безопасность фермерских продуктов – это миф | Ecoidea.me">
            <a:extLst>
              <a:ext uri="{FF2B5EF4-FFF2-40B4-BE49-F238E27FC236}">
                <a16:creationId xmlns:a16="http://schemas.microsoft.com/office/drawing/2014/main" id="{880F2B0B-B95C-9BE9-CB94-3A770D78D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543" y="1785257"/>
            <a:ext cx="5029199" cy="400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743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42673" y="1077817"/>
            <a:ext cx="7243666" cy="4506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3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74" name="Picture 2" descr="http://www.mywellbalancedlife.com/wp-content/uploads/2017/01/Depositphotos_17612601_original-8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680" y="794691"/>
            <a:ext cx="5551404" cy="346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0639" y="3461513"/>
            <a:ext cx="7047734" cy="802805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уровней </a:t>
            </a:r>
            <a:b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позиционирования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598920"/>
            <a:ext cx="12192000" cy="25908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5432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uzbassfm.ru/i/blog/mohit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813" y="912295"/>
            <a:ext cx="1959319" cy="130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filing.pl/wp-content/uploads/2014/05/filing_images_400fead3de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579" y="3000135"/>
            <a:ext cx="2489437" cy="1089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pixelbrush.iph.su/uploads/posts/2010-11/1291042328_1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813" y="5055720"/>
            <a:ext cx="1745805" cy="180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tmregister.ru/base/NEW/4321/432142/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878" y="1045493"/>
            <a:ext cx="3533679" cy="221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itd3.mycdn.me/image?id=556603651801&amp;t=20&amp;plc=WEB&amp;tkn=*MIisYlMjR_Fh8z75empRRguwX8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040" y="4251797"/>
            <a:ext cx="3653987" cy="2358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2298" y="25946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уровень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социально-демографический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акцент на социально-демографических характеристиках потребителя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2298" y="232229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уровень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рациональный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акцент на качестве продукта, особенностях вкуса, состава, технологий и т.п.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2298" y="425179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уровень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функциональный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акцент на преимуществах использования продукта, в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т.ч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упаковки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68298" y="34642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уровень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эмоциональный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создание эмоциональной атмосферы вокруг марки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68297" y="327438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уровень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ценностный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пересечение ценностей продукта с ценностями потребителей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826240" y="0"/>
            <a:ext cx="365760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A63D1A-28CE-1EB3-A854-5751366284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0206" y="4250959"/>
            <a:ext cx="3651821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40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81798"/>
            <a:ext cx="7172999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79120" y="359401"/>
            <a:ext cx="6593879" cy="93599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позиционирования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31820" y="1861545"/>
            <a:ext cx="8728364" cy="248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302" tIns="45152" rIns="90302" bIns="45152" numCol="1" anchor="t" anchorCtr="0" compatLnSpc="1">
            <a:prstTxWarp prst="textNoShape">
              <a:avLst/>
            </a:prstTxWarp>
          </a:bodyPr>
          <a:lstStyle>
            <a:lvl1pPr marL="373063" indent="-373063" algn="l" defTabSz="995363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9625" indent="-311150" algn="l" defTabSz="995363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44600" indent="-249238" algn="l" defTabSz="995363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43075" indent="-249238" algn="l" defTabSz="995363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39963" indent="-249238" algn="l" defTabSz="995363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3063" marR="0" lvl="0" indent="-373063" algn="l" defTabSz="99536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Кто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Rich</a:t>
            </a:r>
            <a:endParaRPr kumimoji="0" lang="en-US" sz="254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73063" marR="0" lvl="0" indent="-373063" algn="l" defTabSz="99536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Какой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сок</a:t>
            </a:r>
            <a:endParaRPr kumimoji="0" lang="en-US" sz="254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73063" marR="0" lvl="0" indent="-373063" algn="l" defTabSz="99536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Для кого / какая потребность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жители больших городов, ощущающие или желающие ощущать себя успешными и имеющими хороший вкус</a:t>
            </a:r>
            <a:endParaRPr kumimoji="0" lang="en-US" sz="254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73063" marR="0" lvl="0" indent="-373063" algn="l" defTabSz="99536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Против кого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дешевые обычные соки</a:t>
            </a:r>
            <a:endParaRPr kumimoji="0" lang="en-US" sz="254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73063" marR="0" lvl="0" indent="-373063" algn="l" defTabSz="99536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чем отличие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Rich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сок для искушенных гедонистов</a:t>
            </a:r>
            <a:endParaRPr kumimoji="0" lang="en-US" sz="254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73063" marR="0" lvl="0" indent="-373063" algn="l" defTabSz="99536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Основная выгода</a:t>
            </a:r>
            <a:r>
              <a:rPr kumimoji="0" lang="en-US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54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удовольствие, приобщение к красивой жизни</a:t>
            </a:r>
            <a:endParaRPr kumimoji="0" lang="en-US" sz="254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26240" y="0"/>
            <a:ext cx="365760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505AF09-887F-1CDC-2149-655FEC0BD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919" y="281798"/>
            <a:ext cx="2828789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5749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1798"/>
            <a:ext cx="7172999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157" y="290037"/>
            <a:ext cx="6706842" cy="115148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позиционирования: </a:t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трудность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1517" y="2172832"/>
            <a:ext cx="8728364" cy="2481804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реально встать на место целевой аудитории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не приписывать товару тех свойств, которые, КАК ВЫ ДУМАЕТЕ, есть у него</a:t>
            </a: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ru-RU" sz="3500" b="1" dirty="0">
                <a:solidFill>
                  <a:schemeClr val="accent2"/>
                </a:solidFill>
              </a:rPr>
              <a:t>Выход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: проводить исследования потребителей, спрашивать у них самих!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26240" y="0"/>
            <a:ext cx="365760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1959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D8E76-9233-ABE4-C0A6-8B0C1965E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07B61F-3113-618D-9CD4-7E6D58B3246A}"/>
              </a:ext>
            </a:extLst>
          </p:cNvPr>
          <p:cNvSpPr/>
          <p:nvPr/>
        </p:nvSpPr>
        <p:spPr>
          <a:xfrm>
            <a:off x="0" y="258249"/>
            <a:ext cx="1182624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E8CB5-8431-FF08-E71F-C9A57B017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290037"/>
            <a:ext cx="11750040" cy="115148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Рыночная ниша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9E7ED21-917A-F4EB-0A00-216BB6BD0C00}"/>
              </a:ext>
            </a:extLst>
          </p:cNvPr>
          <p:cNvSpPr/>
          <p:nvPr/>
        </p:nvSpPr>
        <p:spPr>
          <a:xfrm>
            <a:off x="11826240" y="0"/>
            <a:ext cx="365760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3256D0-6807-D421-1F42-533BCE33D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1680" y="1676216"/>
            <a:ext cx="4734560" cy="46501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FE2D46-D4B6-2BF4-9DFE-2C9FA52F930B}"/>
              </a:ext>
            </a:extLst>
          </p:cNvPr>
          <p:cNvSpPr txBox="1"/>
          <p:nvPr/>
        </p:nvSpPr>
        <p:spPr>
          <a:xfrm>
            <a:off x="365760" y="1833347"/>
            <a:ext cx="6725920" cy="398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Рыночная ниша 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узкая сфера бизнеса, где круг потребителей четко определен, а их запросы конкретизированы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Нишевый продукт</a:t>
            </a:r>
            <a:r>
              <a:rPr kumimoji="0" lang="ru-RU" sz="2800" b="0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kumimoji="0" lang="ru-RU" sz="2800" b="0" i="0" u="none" strike="noStrike" kern="100" cap="none" spc="0" normalizeH="0" baseline="0" noProof="0" dirty="0" err="1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сли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рынок насыщен стандартной продукцией, создайте уникальный продукт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Например, не просто мед, а «дикоросный мед из Башкирии»</a:t>
            </a:r>
            <a:endParaRPr kumimoji="0" lang="ru-RU" sz="28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179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39967-D445-998B-05DF-44BDB7CE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38A673C-4187-0F73-87A2-8B171D28848F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2553C-7C2A-44F8-FE48-1062D05B3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Сегментация рынка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FC4566-862F-3485-9868-4619A6D869DB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5E24475-E289-4395-E7F3-27D9360F37C2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A7891D-432E-9C80-520D-5C762D36F585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59FADA6-62E7-8177-EF24-C884E5D3F7DA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C725727-CBAB-3877-BE66-DC7EA57C9CA5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794A70C-66D0-5848-E724-E1464F804559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BF4D585-BC36-B7D2-5D51-10AB2AE135DF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0C31062-363C-B45C-15CE-EC44802AA588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E64A23-5A97-3FCF-98C8-33902AF43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772" y="1448613"/>
            <a:ext cx="8559800" cy="5156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268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3D366-72BA-1943-38A0-1026FF569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A8F15E-D746-35B5-4C25-7521780E803D}"/>
              </a:ext>
            </a:extLst>
          </p:cNvPr>
          <p:cNvSpPr/>
          <p:nvPr/>
        </p:nvSpPr>
        <p:spPr>
          <a:xfrm>
            <a:off x="0" y="281798"/>
            <a:ext cx="7172999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C3ADC7D6-AB81-238E-4D01-C738EF0C2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20" y="359401"/>
            <a:ext cx="6593879" cy="93599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Нишевый бизнес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381D54-C04A-3766-5DA2-3715F05F363C}"/>
              </a:ext>
            </a:extLst>
          </p:cNvPr>
          <p:cNvSpPr/>
          <p:nvPr/>
        </p:nvSpPr>
        <p:spPr>
          <a:xfrm>
            <a:off x="11826240" y="0"/>
            <a:ext cx="365760" cy="6858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8D510E-6D37-6921-36D5-185A31847311}"/>
              </a:ext>
            </a:extLst>
          </p:cNvPr>
          <p:cNvSpPr txBox="1"/>
          <p:nvPr/>
        </p:nvSpPr>
        <p:spPr>
          <a:xfrm>
            <a:off x="222069" y="1519120"/>
            <a:ext cx="6950930" cy="5082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Цена/качество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разумные цены при высокой натуральности. Для премиум-рынка упакуйте продукцию эстетично и экологично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Локальная идентичность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региональный характер продукции: «Башкирские молочные продукты», «Эко-ферма Урала»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Прямое взаимодействие с потребителем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ru-RU" sz="2000" b="0" i="0" u="none" strike="noStrike" kern="100" cap="none" spc="0" normalizeH="0" baseline="0" noProof="0" dirty="0" err="1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ктивное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участие в аграрных ярмарках, предлагайте дегустации.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1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Цифровизация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интернет-магазина</a:t>
            </a: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(landing page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аккаунта в соцсетях, чтобы продавать продукцию напрямую</a:t>
            </a:r>
          </a:p>
        </p:txBody>
      </p:sp>
      <p:pic>
        <p:nvPicPr>
          <p:cNvPr id="24580" name="Picture 4">
            <a:extLst>
              <a:ext uri="{FF2B5EF4-FFF2-40B4-BE49-F238E27FC236}">
                <a16:creationId xmlns:a16="http://schemas.microsoft.com/office/drawing/2014/main" id="{BC3A1A85-79BD-88C2-D446-5C3D872A7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120" y="77118"/>
            <a:ext cx="4389120" cy="669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02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C290C-3AD7-81CC-4A19-F6151BDCC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6036FF3-DEDF-68FC-10D6-11CFF34F2823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D1E5A-B7CF-ADD1-01F6-AF5BE70BD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1280" y="135296"/>
            <a:ext cx="7467600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нишевых продуктов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5EF108-D29F-7F16-6391-DE7356AA5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" y="1815188"/>
            <a:ext cx="5190309" cy="46802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193E719-33E7-8C2D-B35A-860343CDD0AD}"/>
              </a:ext>
            </a:extLst>
          </p:cNvPr>
          <p:cNvSpPr txBox="1"/>
          <p:nvPr/>
        </p:nvSpPr>
        <p:spPr>
          <a:xfrm>
            <a:off x="5595257" y="1815188"/>
            <a:ext cx="6596743" cy="4916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Органические продукты: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молочные и кисломолочные продукты, козье молоко, творог, яйца, мясо кролика, сыры, соленья, варенье, мед, овощи, зелень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defTabSz="91440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defRPr/>
            </a:pPr>
            <a:r>
              <a:rPr kumimoji="0" lang="ru-RU" sz="2000" b="1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Продукты для здорового и диетического питания: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веганские продукты, растительное молоко, суперфуды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(ягоды, семена, водоросли, овощи, злаки), богатых витаминами, минералами, антиоксидантами и клетчаткой, которые преподносятся как особенно полезные для здоровья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kern="100" dirty="0">
                <a:solidFill>
                  <a:srgbClr val="3494BA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десерты без сахара, рисовую и кукурузную муку, батончики, гранолу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200" b="1" kern="100" dirty="0">
                <a:solidFill>
                  <a:srgbClr val="3494BA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Ферментированные продукты: </a:t>
            </a:r>
            <a:r>
              <a:rPr lang="ru-RU" sz="2200" kern="100" dirty="0">
                <a:solidFill>
                  <a:srgbClr val="3494BA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соленые, маринованные овощи, квашенная капуста, молочные продукты, напитки</a:t>
            </a:r>
            <a:endParaRPr kumimoji="0" lang="ru-RU" sz="220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730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86011-4DBB-D248-4A12-DF67B0CC7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878DC3-8E8C-0B0D-1C90-E903C2FDA49E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317344-5A6E-C3D1-73CD-A4D571A7E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Органическая и ферментированная продукция: конкурентные преимущества</a:t>
            </a: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DD823CCD-4577-6DC9-FEDF-F8BEE7DE5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943" y="1687286"/>
            <a:ext cx="9666514" cy="478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9371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3BBDF-8D1E-7B73-CE2A-71C3D9BE4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D471A78-5905-0670-8177-BE18B2448CE1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C8FCF0-9A63-9283-ECF1-87B0CEFD6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органическая и ферментированная продукция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504E48-7BBC-F5C5-9DF7-DD0D1BC53FDE}"/>
              </a:ext>
            </a:extLst>
          </p:cNvPr>
          <p:cNvSpPr txBox="1"/>
          <p:nvPr/>
        </p:nvSpPr>
        <p:spPr>
          <a:xfrm>
            <a:off x="195943" y="1691819"/>
            <a:ext cx="697774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Натуральность и экологичность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Органическое сырьё выращено без использования химических удобрений, пестицидов и генетически модифицированных организмов (ГМО), что снижает риск негативного влияния на организм.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2.Чистота продукта: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содержат меньше токсинов и остатков химических веществ.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3.Сохранение вкуса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Естественный вкус и аромат. Органическое сырьё обладает насыщенным и натуральным вкусом, что ценят гурманы и потребители.</a:t>
            </a:r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3CE244BD-EB3A-1DE2-E2FE-21E04FE93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87" y="1792418"/>
            <a:ext cx="4669970" cy="460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4095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1D3E9-4D61-A596-E939-1B7626153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1659E38-9FB1-F6F7-8565-FC5A60ACA34C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32332-5176-DBC5-4FD9-A5F3D0509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органическая и ферментированная продукция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A95045-9F39-7D70-2AFF-BB4CC64578AA}"/>
              </a:ext>
            </a:extLst>
          </p:cNvPr>
          <p:cNvSpPr txBox="1"/>
          <p:nvPr/>
        </p:nvSpPr>
        <p:spPr>
          <a:xfrm>
            <a:off x="365578" y="1864894"/>
            <a:ext cx="8207828" cy="3673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Экологическая устойчивость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Сохранение окружающей среды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Производство органического сырья минимально влияет на экологию, способствует сохранению почв, биоразнообразия и чистоты воды.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Локальность и поддержка фермеров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Местные жители и жители ближайших регионов предпочитают покупать локальную продукцию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105BF858-2D27-2B5E-5489-8CE3CD911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229" y="1460859"/>
            <a:ext cx="3662136" cy="526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9375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B7694-E4F1-1901-73F9-B48C3A707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53FF4D5-7359-0BFB-EF8A-E45C30CDC168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39FAC0-432A-D71D-6C9A-C7662B35D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органическая и ферментированная продукция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125633-0E12-5CAD-A04E-275CBF577F35}"/>
              </a:ext>
            </a:extLst>
          </p:cNvPr>
          <p:cNvSpPr txBox="1"/>
          <p:nvPr/>
        </p:nvSpPr>
        <p:spPr>
          <a:xfrm>
            <a:off x="185057" y="1995522"/>
            <a:ext cx="8207828" cy="3966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Прозрачность производства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Гарантии качества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Сертификаты органической продукции создают доверие и подтверждают, что продукт соответствует стандартам (например, EU </a:t>
            </a:r>
            <a:r>
              <a:rPr lang="ru-RU" sz="24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Organic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USDA </a:t>
            </a:r>
            <a:r>
              <a:rPr lang="ru-RU" sz="24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Organic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cap="all" dirty="0">
                <a:solidFill>
                  <a:srgbClr val="14427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 33980−201, ГОСТ Р 57022−2016 6 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локальные сертификаты).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Информация о происхождении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Потребители всё чаще выбирают продукты, которые могут отследить до конкретной фермы или региона.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5A280A-69AC-26E5-AB4E-41CE1721B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543" y="1441517"/>
            <a:ext cx="4278086" cy="528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47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983E8-EE2D-A41D-98FC-0BE0B59A6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586CBAB-A63B-D7D8-CD12-767E7FE27816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F0004-04C5-D2C9-91E7-EE73FBA17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ферментированная продукция</a:t>
            </a:r>
          </a:p>
        </p:txBody>
      </p:sp>
      <p:pic>
        <p:nvPicPr>
          <p:cNvPr id="5" name="Объект 7">
            <a:extLst>
              <a:ext uri="{FF2B5EF4-FFF2-40B4-BE49-F238E27FC236}">
                <a16:creationId xmlns:a16="http://schemas.microsoft.com/office/drawing/2014/main" id="{60715B45-CADA-F7AF-26E8-76DF1B829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063" y="1809879"/>
            <a:ext cx="6278880" cy="42059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EC7C6D-D588-7158-9132-39DDFC6D5870}"/>
              </a:ext>
            </a:extLst>
          </p:cNvPr>
          <p:cNvSpPr txBox="1"/>
          <p:nvPr/>
        </p:nvSpPr>
        <p:spPr>
          <a:xfrm>
            <a:off x="383177" y="1650682"/>
            <a:ext cx="534488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32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Ферментированные продукты (например, квашеная капуста, йогурт, соленые овощи, ферментированные соки) привлекают потребителей благодаря сочетанию традиций и современных знаний о пользе для здоровья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777610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7F42BB-0A71-F67F-EECD-C8551AD25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3120575-DAFC-BCA1-7C7D-BA732590926C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DD393F-10C3-B38E-41F5-7C3746087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ферментированная продукция: польза для здоровья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B09BC0-1CA6-9641-9B4C-43304A707485}"/>
              </a:ext>
            </a:extLst>
          </p:cNvPr>
          <p:cNvSpPr txBox="1"/>
          <p:nvPr/>
        </p:nvSpPr>
        <p:spPr>
          <a:xfrm>
            <a:off x="359358" y="1710119"/>
            <a:ext cx="7319397" cy="4560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Пробиотики и микробиом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Ферментированные продукты содержат полезные бактерии (пробиотики), которые способствуют нормализации микрофлоры кишечника и укреплению иммунитета.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Улучшение усвояемости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ферментации сложные вещества (например, лактоза) разлагаются на более простые соединения, что делает продукт легче для переваривания.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Антиоксиданты и витамины</a:t>
            </a:r>
            <a:r>
              <a:rPr lang="ru-RU" sz="2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Ферментация повышает содержание витаминов (например, B12, C) и антиоксидантов.</a:t>
            </a:r>
            <a:endParaRPr lang="ru-RU" sz="2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Салат из квашеной капусты, картофеля и грибов стоковая фотография">
            <a:extLst>
              <a:ext uri="{FF2B5EF4-FFF2-40B4-BE49-F238E27FC236}">
                <a16:creationId xmlns:a16="http://schemas.microsoft.com/office/drawing/2014/main" id="{E16B5A40-DC89-7D37-866F-577BCB289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195" y="1588018"/>
            <a:ext cx="4054207" cy="513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6395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57C8C-7B7E-B436-A4A3-6CC1AE055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FC7A28-715F-27D9-F86E-E4D42CB3ACD7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F4B92-8C18-E297-6E34-7C7FD901A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ферментированная продукция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71668A-F671-E3AB-02DA-9D31D00FAB91}"/>
              </a:ext>
            </a:extLst>
          </p:cNvPr>
          <p:cNvSpPr txBox="1"/>
          <p:nvPr/>
        </p:nvSpPr>
        <p:spPr>
          <a:xfrm>
            <a:off x="250898" y="2025411"/>
            <a:ext cx="4783812" cy="346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Натуральность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консервантов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Ферментированные продукты обладают длительным сроком хранения благодаря естественным процессам без необходимости использования химических добавок.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Ассортимент ферментированных овощей в банках на деревянном подносе стоковая фотография">
            <a:extLst>
              <a:ext uri="{FF2B5EF4-FFF2-40B4-BE49-F238E27FC236}">
                <a16:creationId xmlns:a16="http://schemas.microsoft.com/office/drawing/2014/main" id="{EDA060CF-6C95-A1E8-BAD8-D080FDB1F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710" y="1499377"/>
            <a:ext cx="7157290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3026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4C053-23FE-B2A8-11A1-2094EB950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F726C-0075-1CC4-8CEF-D8720CCD0D9A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7432D-CC11-4A23-A08A-76280A5C2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Ферментированная продукция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F8C1B2-B6B3-3999-A417-5D8EF102ACE2}"/>
              </a:ext>
            </a:extLst>
          </p:cNvPr>
          <p:cNvSpPr txBox="1"/>
          <p:nvPr/>
        </p:nvSpPr>
        <p:spPr>
          <a:xfrm>
            <a:off x="429987" y="1588019"/>
            <a:ext cx="6863443" cy="4618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Универсальность и разнообразие</a:t>
            </a:r>
            <a:endParaRPr kumimoji="0" lang="ru-RU" sz="32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1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Многофункциональность</a:t>
            </a: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Ферментированные продукты можно использовать как самостоятельное блюдо, гарнир или добавку.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1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Широкий ассортимент</a:t>
            </a: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4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Возможность создания уникальных вкусовых комбинаций, например, кимчи с добавлением местных специй или ферментированные напитки с травами.</a:t>
            </a:r>
            <a:endParaRPr kumimoji="0" lang="ru-RU" sz="24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4">
            <a:extLst>
              <a:ext uri="{FF2B5EF4-FFF2-40B4-BE49-F238E27FC236}">
                <a16:creationId xmlns:a16="http://schemas.microsoft.com/office/drawing/2014/main" id="{209EFD7D-30F2-78F5-166D-02D155884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716" y="1607361"/>
            <a:ext cx="3476625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374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A988E-EC67-88E5-D197-D447B0A91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0C017BD-F087-0D11-B43B-334AD9530CEF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C864BB-C6F6-4E4D-5691-89594183D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844" y="274702"/>
            <a:ext cx="9418320" cy="114324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сегментации 5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DE788F0-7B9D-2BE5-EB7D-5E42C6AA58FB}"/>
              </a:ext>
            </a:extLst>
          </p:cNvPr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ED97882-2F39-28CA-D951-020E379E20C1}"/>
              </a:ext>
            </a:extLst>
          </p:cNvPr>
          <p:cNvSpPr/>
          <p:nvPr/>
        </p:nvSpPr>
        <p:spPr>
          <a:xfrm>
            <a:off x="8467700" y="4322804"/>
            <a:ext cx="23350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Защищено юридически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544CD48-E5AA-9439-46E6-64A79CF68CE8}"/>
              </a:ext>
            </a:extLst>
          </p:cNvPr>
          <p:cNvSpPr/>
          <p:nvPr/>
        </p:nvSpPr>
        <p:spPr>
          <a:xfrm>
            <a:off x="858011" y="2296344"/>
            <a:ext cx="2715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Привлекает внимание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062CA9B-AC59-1E30-417A-26D6B68C4BAC}"/>
              </a:ext>
            </a:extLst>
          </p:cNvPr>
          <p:cNvSpPr/>
          <p:nvPr/>
        </p:nvSpPr>
        <p:spPr>
          <a:xfrm>
            <a:off x="5167078" y="2268298"/>
            <a:ext cx="1536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Благозвучно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F40716D-704D-8D62-BB7A-84240AA80B0C}"/>
              </a:ext>
            </a:extLst>
          </p:cNvPr>
          <p:cNvSpPr/>
          <p:nvPr/>
        </p:nvSpPr>
        <p:spPr>
          <a:xfrm>
            <a:off x="8523614" y="2285120"/>
            <a:ext cx="2361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произносится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71A102E-8C37-B6B2-130D-09CD6111A972}"/>
              </a:ext>
            </a:extLst>
          </p:cNvPr>
          <p:cNvSpPr/>
          <p:nvPr/>
        </p:nvSpPr>
        <p:spPr>
          <a:xfrm>
            <a:off x="1065780" y="3498729"/>
            <a:ext cx="23929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запоминается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66EE3A4-D10F-E4E9-0C5D-36198F6441EC}"/>
              </a:ext>
            </a:extLst>
          </p:cNvPr>
          <p:cNvSpPr/>
          <p:nvPr/>
        </p:nvSpPr>
        <p:spPr>
          <a:xfrm>
            <a:off x="928236" y="4500883"/>
            <a:ext cx="26045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Выделяется из группы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прочих брендов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31CD2C2-7622-81A2-D592-36C3FBFDF30C}"/>
              </a:ext>
            </a:extLst>
          </p:cNvPr>
          <p:cNvSpPr/>
          <p:nvPr/>
        </p:nvSpPr>
        <p:spPr>
          <a:xfrm>
            <a:off x="4696749" y="4358235"/>
            <a:ext cx="2463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Легко переводится /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адаптируется 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иностранные языки</a:t>
            </a:r>
          </a:p>
        </p:txBody>
      </p:sp>
      <p:graphicFrame>
        <p:nvGraphicFramePr>
          <p:cNvPr id="8" name="Объект 8">
            <a:extLst>
              <a:ext uri="{FF2B5EF4-FFF2-40B4-BE49-F238E27FC236}">
                <a16:creationId xmlns:a16="http://schemas.microsoft.com/office/drawing/2014/main" id="{477CEBAD-745E-370E-536D-A3FABE0613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5646613"/>
              </p:ext>
            </p:extLst>
          </p:nvPr>
        </p:nvGraphicFramePr>
        <p:xfrm>
          <a:off x="1306457" y="1441518"/>
          <a:ext cx="9916160" cy="5118588"/>
        </p:xfrm>
        <a:graphic>
          <a:graphicData uri="http://schemas.openxmlformats.org/drawingml/2006/table">
            <a:tbl>
              <a:tblPr firstRow="1" firstCol="1" bandRow="1"/>
              <a:tblGrid>
                <a:gridCol w="2174240">
                  <a:extLst>
                    <a:ext uri="{9D8B030D-6E8A-4147-A177-3AD203B41FA5}">
                      <a16:colId xmlns:a16="http://schemas.microsoft.com/office/drawing/2014/main" val="3634511319"/>
                    </a:ext>
                  </a:extLst>
                </a:gridCol>
                <a:gridCol w="1781445">
                  <a:extLst>
                    <a:ext uri="{9D8B030D-6E8A-4147-A177-3AD203B41FA5}">
                      <a16:colId xmlns:a16="http://schemas.microsoft.com/office/drawing/2014/main" val="2017194952"/>
                    </a:ext>
                  </a:extLst>
                </a:gridCol>
                <a:gridCol w="2085282">
                  <a:extLst>
                    <a:ext uri="{9D8B030D-6E8A-4147-A177-3AD203B41FA5}">
                      <a16:colId xmlns:a16="http://schemas.microsoft.com/office/drawing/2014/main" val="3872904177"/>
                    </a:ext>
                  </a:extLst>
                </a:gridCol>
                <a:gridCol w="2058397">
                  <a:extLst>
                    <a:ext uri="{9D8B030D-6E8A-4147-A177-3AD203B41FA5}">
                      <a16:colId xmlns:a16="http://schemas.microsoft.com/office/drawing/2014/main" val="578137116"/>
                    </a:ext>
                  </a:extLst>
                </a:gridCol>
                <a:gridCol w="1816796">
                  <a:extLst>
                    <a:ext uri="{9D8B030D-6E8A-4147-A177-3AD203B41FA5}">
                      <a16:colId xmlns:a16="http://schemas.microsoft.com/office/drawing/2014/main" val="43198449"/>
                    </a:ext>
                  </a:extLst>
                </a:gridCol>
              </a:tblGrid>
              <a:tr h="791330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Что? 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(What</a:t>
                      </a: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(Who</a:t>
                      </a: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(Why</a:t>
                      </a: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(When</a:t>
                      </a: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(Where</a:t>
                      </a:r>
                      <a:r>
                        <a:rPr lang="ru-RU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990449"/>
                  </a:ext>
                </a:extLst>
              </a:tr>
              <a:tr h="4327258"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Сегментация по типу товара: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вы предлагаете потребительской группе, какие услуги и товары</a:t>
                      </a:r>
                      <a:endParaRPr lang="ru-RU" sz="2000" i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/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Сегментация по типу потребителя: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кто приобретает товар</a:t>
                      </a:r>
                      <a:r>
                        <a:rPr lang="en-US" sz="20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20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услугу</a:t>
                      </a:r>
                      <a:endParaRPr lang="ru-RU" sz="2000" i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Сегментация по типу мотивации к совершению покупки и потреблению: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какова потребность или мотивация клиента? Какую проблему решает товар/услуга</a:t>
                      </a:r>
                      <a:endParaRPr lang="ru-RU" sz="2000" i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Сегментация по ситуации, в которой приобретается продукт: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 потребители хотят приобрести товар/услугу</a:t>
                      </a:r>
                      <a:endParaRPr lang="ru-RU" sz="2000" i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609585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219170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82875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43833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3047924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657509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4267093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876678" algn="l" defTabSz="1219170" rtl="0" eaLnBrk="1" latinLnBrk="0" hangingPunct="1">
                        <a:defRPr sz="24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Сегментация по месту покупки: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i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каком месте происходит принятие решения о покупке и сама покупка</a:t>
                      </a:r>
                      <a:endParaRPr lang="ru-RU" sz="2000" i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482" marR="67482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494BA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6731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282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A90FF-9A51-36FD-447D-513F3CE28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DF8D7C-E506-3946-1E54-E76CF4326D3A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6F5C15-2676-D373-BE2C-A9821066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ферментированная продукция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21D7DD-DA9B-C131-A4EE-7E2B435989B7}"/>
              </a:ext>
            </a:extLst>
          </p:cNvPr>
          <p:cNvSpPr txBox="1"/>
          <p:nvPr/>
        </p:nvSpPr>
        <p:spPr>
          <a:xfrm>
            <a:off x="321127" y="1914590"/>
            <a:ext cx="7429502" cy="3571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Здоровая альтернатива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Снижение сахара и соли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Ферментация помогает создать продукты с насыщенным вкусом без необходимости добавления большого количества соли, сахара или жиров.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Минимальная обработка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Продукты сохраняют свои полезные свойства за счёт естественного процесса ферментации.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C0F182E8-1AD4-6EBE-4CB3-42D7AC35A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713" y="1588018"/>
            <a:ext cx="3768045" cy="498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1250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2C981-51B2-B667-3102-91B1E346D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4545F2-0A3C-9AC4-F65B-16DDD184B3B3}"/>
              </a:ext>
            </a:extLst>
          </p:cNvPr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2306B4-D162-376E-2BEB-4B568DFFF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35296"/>
            <a:ext cx="1219200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Тренды: ферментированная продукция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CC68F2-C220-05A5-5317-207DA7CB51EB}"/>
              </a:ext>
            </a:extLst>
          </p:cNvPr>
          <p:cNvSpPr txBox="1"/>
          <p:nvPr/>
        </p:nvSpPr>
        <p:spPr>
          <a:xfrm>
            <a:off x="288471" y="1607361"/>
            <a:ext cx="6950529" cy="4756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Традиции и локальная культура</a:t>
            </a:r>
            <a:endParaRPr lang="ru-RU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Аутентичность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Ферментированные продукты часто имеют глубокие национальные или региональные корни, что создаёт дополнительную ценность для потребителей, интересующихся локальной культурой.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Ручной труд и качество</a:t>
            </a: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Часто такие продукты изготавливаются малыми партиями, что воспринимается как премиальное качество.</a:t>
            </a:r>
            <a:endParaRPr lang="ru-RU" sz="24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388" name="Picture 4" descr="соленья Очень вкусные замаринованные огурцы в опарнике стоковые фотографии rf">
            <a:extLst>
              <a:ext uri="{FF2B5EF4-FFF2-40B4-BE49-F238E27FC236}">
                <a16:creationId xmlns:a16="http://schemas.microsoft.com/office/drawing/2014/main" id="{2F737133-81A2-205F-B972-ECDA323E1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4" y="1607361"/>
            <a:ext cx="4065815" cy="491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573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48046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1280" y="365123"/>
            <a:ext cx="7467600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целевой аудитории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719" y="2165675"/>
            <a:ext cx="10634215" cy="2216262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люди, которые вероятнее всего заинтересуются предложением и закажут конкретный товар или услугу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90101" y="5093932"/>
            <a:ext cx="956933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понять свою аудиторию за 5 шагов? 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220390" y="5752767"/>
            <a:ext cx="1508760" cy="71628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1759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397240" y="1690686"/>
            <a:ext cx="3383280" cy="67825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04360" y="1708267"/>
            <a:ext cx="3383280" cy="67825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0520" y="4608151"/>
            <a:ext cx="3383280" cy="67825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65760" y="2981953"/>
            <a:ext cx="3383280" cy="67825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5760" y="1708267"/>
            <a:ext cx="3383280" cy="67825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1798"/>
            <a:ext cx="12192000" cy="115971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1280" y="135296"/>
            <a:ext cx="7467600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целевой аудитории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60" y="1720914"/>
            <a:ext cx="3200400" cy="471380"/>
          </a:xfrm>
          <a:solidFill>
            <a:schemeClr val="accent2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bg1"/>
                </a:solidFill>
              </a:rPr>
              <a:t>Самое главное и основное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3360" y="2469444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Пол. Возраст.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Уровень дохода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Образование. Семейное положение. Сфера деятельности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65760" y="3075585"/>
            <a:ext cx="3383280" cy="492172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Интересы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7160" y="3684271"/>
            <a:ext cx="38404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Понять интересы. Проанализировать их предпочтения в выборе радиостанции, литературы, социальной сети, марки автомобиля, читаемым журналам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65760" y="4604475"/>
            <a:ext cx="3352800" cy="529722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Потребительские характеристики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7640" y="5299758"/>
            <a:ext cx="384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 какие концерты, мероприятия ходят. Какие продукты и торговые сети выбирают, какую одежду предпочитают. Какой мобильной связью пользуются и есть ли мобильный интернет. В какие кафе и рестораны он ходят. Любят ли образовательные мероприятия или отдают предпочтения развлечениям.  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434840" y="1820206"/>
            <a:ext cx="3352800" cy="45437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Ценности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26280" y="2499330"/>
            <a:ext cx="32613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Ценности, которые можно изучить: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потребность в общении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отношение к деньгам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развитие и саморазвитие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дружба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любовь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семья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жизнерадостность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внимание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уверенность в себе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независимость суждений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здоровый образ жизни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вредные привычки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уважение</a:t>
            </a: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8915400" y="1773529"/>
            <a:ext cx="2590800" cy="501055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Самое важное!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465820" y="2499330"/>
            <a:ext cx="34899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Понять, какие проблемы могут быть у вашей аудитории: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проблемы с внешним видом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проблемы с регулярностью посещения салона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проблема в общении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проблема в уровне доходов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проблема в самооценке низкой или высокой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проблема с лишним весом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проблема с выбором косметики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проблема с выбором прически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397240" y="5823317"/>
            <a:ext cx="3383280" cy="80608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То, что называется «выявить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БОЛЬ и СТРАХИ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клиента»</a:t>
            </a:r>
          </a:p>
        </p:txBody>
      </p:sp>
      <p:sp>
        <p:nvSpPr>
          <p:cNvPr id="25" name="Стрелка вниз 24"/>
          <p:cNvSpPr/>
          <p:nvPr/>
        </p:nvSpPr>
        <p:spPr>
          <a:xfrm rot="10800000">
            <a:off x="9673590" y="5392430"/>
            <a:ext cx="830580" cy="430887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2287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описания сегментов целевой аудитории пиццерии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6C0397-1888-2587-1309-3AF72795D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809"/>
            <a:ext cx="12192000" cy="581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58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549C7-D250-DF80-F53E-D583C9605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EFAD401-F437-5266-5500-3ED09D81808D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F2650-5343-02D0-9F6A-B3F4F031A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потребителей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900DC1-0D31-E168-39AB-AA837A1CE1F1}"/>
              </a:ext>
            </a:extLst>
          </p:cNvPr>
          <p:cNvSpPr txBox="1"/>
          <p:nvPr/>
        </p:nvSpPr>
        <p:spPr>
          <a:xfrm>
            <a:off x="137160" y="1577096"/>
            <a:ext cx="6101442" cy="4481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Проанализируйте предпочтения жителей региона, города, района (локальные, экологически чистые продукты, органика)</a:t>
            </a:r>
            <a:endParaRPr kumimoji="0" lang="ru-RU" sz="30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Узнайте объем потребления продуктов на душу населения</a:t>
            </a:r>
            <a:endParaRPr kumimoji="0" lang="ru-RU" sz="30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3000" b="0" i="0" u="none" strike="noStrike" kern="100" cap="none" spc="0" normalizeH="0" baseline="0" noProof="0" dirty="0">
                <a:ln>
                  <a:noFill/>
                </a:ln>
                <a:solidFill>
                  <a:srgbClr val="3494BA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Изучите готовность платить за премиум-качество</a:t>
            </a:r>
            <a:endParaRPr kumimoji="0" lang="ru-RU" sz="3000" b="0" i="0" u="none" strike="noStrike" kern="100" cap="none" spc="0" normalizeH="0" baseline="0" noProof="0" dirty="0">
              <a:ln>
                <a:noFill/>
              </a:ln>
              <a:solidFill>
                <a:srgbClr val="3494BA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ADFC51D-54F7-FC73-E644-B8C7859E9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676400"/>
            <a:ext cx="5512526" cy="408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346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86EE6-AA50-DA26-26DB-5001B2CED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F9BBE1C-E062-9AC8-FFE2-686670483DE9}"/>
              </a:ext>
            </a:extLst>
          </p:cNvPr>
          <p:cNvSpPr/>
          <p:nvPr/>
        </p:nvSpPr>
        <p:spPr>
          <a:xfrm>
            <a:off x="-7620" y="146849"/>
            <a:ext cx="12192000" cy="89596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B0E59E-0DA7-3802-E01F-68EA7C17A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229130"/>
            <a:ext cx="11506200" cy="73139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 современного потребления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6B37D0-7ACB-D7AB-4844-8778EEA0ABB6}"/>
              </a:ext>
            </a:extLst>
          </p:cNvPr>
          <p:cNvSpPr txBox="1"/>
          <p:nvPr/>
        </p:nvSpPr>
        <p:spPr>
          <a:xfrm>
            <a:off x="278674" y="1577098"/>
            <a:ext cx="6514012" cy="4679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Экологичность</a:t>
            </a:r>
            <a:r>
              <a:rPr lang="ru-RU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натуральные, органические и минимально обработанные продукты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Прозрачность</a:t>
            </a:r>
            <a:r>
              <a:rPr lang="ru-RU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информация о происхождении продукции, ферме, методах производства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Удобство</a:t>
            </a:r>
            <a:r>
              <a:rPr lang="ru-RU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готовые к употреблению или легко готовящиеся продукты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8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Локальность</a:t>
            </a:r>
            <a:r>
              <a:rPr lang="ru-RU" sz="28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поддержка местных фермеров</a:t>
            </a:r>
            <a:endParaRPr lang="ru-RU" sz="2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Фермерские продукты «Для своих»">
            <a:extLst>
              <a:ext uri="{FF2B5EF4-FFF2-40B4-BE49-F238E27FC236}">
                <a16:creationId xmlns:a16="http://schemas.microsoft.com/office/drawing/2014/main" id="{0336493A-CFA1-2AC5-A30B-7F5FF0FE2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543" y="1360714"/>
            <a:ext cx="4939937" cy="4679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17850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GO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223_T_PGO_Abstract-Origami-16x9.pptx" id="{3D318846-6C60-44BE-AFAE-957E36712287}" vid="{41773F40-D02D-4F01-9AA5-8D1F1E60BB05}"/>
    </a:ext>
  </a:extLst>
</a:theme>
</file>

<file path=ppt/theme/theme2.xml><?xml version="1.0" encoding="utf-8"?>
<a:theme xmlns:a="http://schemas.openxmlformats.org/drawingml/2006/main" name="Designed by Presentation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223_T_PGO_Abstract-Origami-16x9.pptx" id="{3D318846-6C60-44BE-AFAE-957E36712287}" vid="{F4578AF6-53E6-4A3D-AD5B-62B111273598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PresentationGO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223_T_PGO_Abstract-Origami-16x9.pptx" id="{3D318846-6C60-44BE-AFAE-957E36712287}" vid="{41773F40-D02D-4F01-9AA5-8D1F1E60BB05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0223_T_PGO_Abstract-Origami-16x9</Template>
  <TotalTime>1022</TotalTime>
  <Words>2366</Words>
  <Application>Microsoft Office PowerPoint</Application>
  <PresentationFormat>Широкоэкранный</PresentationFormat>
  <Paragraphs>273</Paragraphs>
  <Slides>41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41</vt:i4>
      </vt:variant>
    </vt:vector>
  </HeadingPairs>
  <TitlesOfParts>
    <vt:vector size="53" baseType="lpstr">
      <vt:lpstr>Arial</vt:lpstr>
      <vt:lpstr>Calibri</vt:lpstr>
      <vt:lpstr>Calibri Light</vt:lpstr>
      <vt:lpstr>Open Sans</vt:lpstr>
      <vt:lpstr>Symbol</vt:lpstr>
      <vt:lpstr>Times New Roman</vt:lpstr>
      <vt:lpstr>Wingdings</vt:lpstr>
      <vt:lpstr>PresentationGO</vt:lpstr>
      <vt:lpstr>Designed by PresentationGO</vt:lpstr>
      <vt:lpstr>Тема Office</vt:lpstr>
      <vt:lpstr>Office Theme</vt:lpstr>
      <vt:lpstr>1_PresentationGO</vt:lpstr>
      <vt:lpstr>МОНИТОРИНГ РЫНКА СЕЛЬХОЗПРОДУКЦИИ</vt:lpstr>
      <vt:lpstr>Анализ рынка</vt:lpstr>
      <vt:lpstr>Сегментация рынка</vt:lpstr>
      <vt:lpstr>Метод сегментации 5W</vt:lpstr>
      <vt:lpstr>Описание целевой аудитории</vt:lpstr>
      <vt:lpstr>Описание целевой аудитории</vt:lpstr>
      <vt:lpstr>Пример описания сегментов целевой аудитории пиццерии</vt:lpstr>
      <vt:lpstr>Анализ потребителей</vt:lpstr>
      <vt:lpstr>Тренды современного потребления</vt:lpstr>
      <vt:lpstr>Анализ цен</vt:lpstr>
      <vt:lpstr>Информационные источники</vt:lpstr>
      <vt:lpstr>Анализ конкурентов</vt:lpstr>
      <vt:lpstr>Сравнительный анализ конкурентов</vt:lpstr>
      <vt:lpstr>SWOT-анализ</vt:lpstr>
      <vt:lpstr>SWOT-анализ конкурентов</vt:lpstr>
      <vt:lpstr>SWOT-анализ</vt:lpstr>
      <vt:lpstr>SWOT-анализ</vt:lpstr>
      <vt:lpstr>SWOT-анализ</vt:lpstr>
      <vt:lpstr>SWOT-анализ</vt:lpstr>
      <vt:lpstr>SWOT-анализ агрохозяйства</vt:lpstr>
      <vt:lpstr>SWOT-анализ: выводы и стратегии</vt:lpstr>
      <vt:lpstr>SWOT-анализ: выводы и стратегии</vt:lpstr>
      <vt:lpstr>Выявление рыночных трендов</vt:lpstr>
      <vt:lpstr>Анализ конкурентных преимуществ</vt:lpstr>
      <vt:lpstr>5 уровней  позиционирования</vt:lpstr>
      <vt:lpstr>Презентация PowerPoint</vt:lpstr>
      <vt:lpstr>Формула позиционирования</vt:lpstr>
      <vt:lpstr>Формула позиционирования:  основная трудность</vt:lpstr>
      <vt:lpstr>Рыночная ниша</vt:lpstr>
      <vt:lpstr>Нишевый бизнес</vt:lpstr>
      <vt:lpstr>Примеры нишевых продуктов</vt:lpstr>
      <vt:lpstr>Органическая и ферментированная продукция: конкурентные преимущества</vt:lpstr>
      <vt:lpstr>Тренды: органическая и ферментированная продукция</vt:lpstr>
      <vt:lpstr>Тренды: органическая и ферментированная продукция</vt:lpstr>
      <vt:lpstr>Тренды: органическая и ферментированная продукция</vt:lpstr>
      <vt:lpstr>Тренды: ферментированная продукция</vt:lpstr>
      <vt:lpstr>Тренды: ферментированная продукция: польза для здоровья</vt:lpstr>
      <vt:lpstr>Тренды: ферментированная продукция</vt:lpstr>
      <vt:lpstr>Ферментированная продукция</vt:lpstr>
      <vt:lpstr>Тренды: ферментированная продукция</vt:lpstr>
      <vt:lpstr>Тренды: ферментированная продукция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БРЕНДИРОВАНИЯ</dc:title>
  <dc:creator>Hector Benedi</dc:creator>
  <dc:description>© Copyright PresentationGo.com</dc:description>
  <cp:lastModifiedBy>пк</cp:lastModifiedBy>
  <cp:revision>23</cp:revision>
  <dcterms:created xsi:type="dcterms:W3CDTF">2024-11-04T09:10:07Z</dcterms:created>
  <dcterms:modified xsi:type="dcterms:W3CDTF">2025-12-10T17:32:58Z</dcterms:modified>
  <cp:category>Templates</cp:category>
</cp:coreProperties>
</file>