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66" r:id="rId2"/>
    <p:sldId id="742" r:id="rId3"/>
    <p:sldId id="743" r:id="rId4"/>
    <p:sldId id="747" r:id="rId5"/>
    <p:sldId id="748" r:id="rId6"/>
    <p:sldId id="745" r:id="rId7"/>
    <p:sldId id="746" r:id="rId8"/>
    <p:sldId id="751" r:id="rId9"/>
    <p:sldId id="291" r:id="rId10"/>
    <p:sldId id="739" r:id="rId11"/>
    <p:sldId id="752" r:id="rId12"/>
    <p:sldId id="737" r:id="rId13"/>
    <p:sldId id="738" r:id="rId14"/>
    <p:sldId id="316" r:id="rId15"/>
    <p:sldId id="321" r:id="rId16"/>
    <p:sldId id="343" r:id="rId17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7976C8B-1174-4438-8801-F53170F35A0C}">
          <p14:sldIdLst>
            <p14:sldId id="266"/>
            <p14:sldId id="742"/>
            <p14:sldId id="743"/>
            <p14:sldId id="747"/>
            <p14:sldId id="748"/>
            <p14:sldId id="745"/>
            <p14:sldId id="746"/>
            <p14:sldId id="751"/>
            <p14:sldId id="291"/>
            <p14:sldId id="739"/>
            <p14:sldId id="752"/>
            <p14:sldId id="737"/>
            <p14:sldId id="738"/>
            <p14:sldId id="316"/>
            <p14:sldId id="321"/>
            <p14:sldId id="343"/>
          </p14:sldIdLst>
        </p14:section>
        <p14:section name="Раздел без заголовка" id="{7E38AFA6-E53C-4498-8E2E-F7A20E0BCD1A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6" userDrawn="1">
          <p15:clr>
            <a:srgbClr val="A4A3A4"/>
          </p15:clr>
        </p15:guide>
        <p15:guide id="2" pos="2179" userDrawn="1">
          <p15:clr>
            <a:srgbClr val="A4A3A4"/>
          </p15:clr>
        </p15:guide>
        <p15:guide id="3" orient="horz" pos="3133" userDrawn="1">
          <p15:clr>
            <a:srgbClr val="A4A3A4"/>
          </p15:clr>
        </p15:guide>
        <p15:guide id="4" pos="2160" userDrawn="1">
          <p15:clr>
            <a:srgbClr val="A4A3A4"/>
          </p15:clr>
        </p15:guide>
        <p15:guide id="5" orient="horz" pos="2880">
          <p15:clr>
            <a:srgbClr val="A4A3A4"/>
          </p15:clr>
        </p15:guide>
        <p15:guide id="6" orient="horz" pos="3127">
          <p15:clr>
            <a:srgbClr val="A4A3A4"/>
          </p15:clr>
        </p15:guide>
        <p15:guide id="7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Земфира" initials="З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0D432B"/>
    <a:srgbClr val="953735"/>
    <a:srgbClr val="202020"/>
    <a:srgbClr val="008000"/>
    <a:srgbClr val="9BBB59"/>
    <a:srgbClr val="C0504D"/>
    <a:srgbClr val="F9F9F9"/>
    <a:srgbClr val="FFC5C4"/>
    <a:srgbClr val="F1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11" autoAdjust="0"/>
    <p:restoredTop sz="94700" autoAdjust="0"/>
  </p:normalViewPr>
  <p:slideViewPr>
    <p:cSldViewPr snapToGrid="0" showGuides="1">
      <p:cViewPr>
        <p:scale>
          <a:sx n="75" d="100"/>
          <a:sy n="75" d="100"/>
        </p:scale>
        <p:origin x="-1020" y="-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3828" y="-78"/>
      </p:cViewPr>
      <p:guideLst>
        <p:guide orient="horz" pos="2886"/>
        <p:guide orient="horz" pos="3133"/>
        <p:guide orient="horz" pos="2880"/>
        <p:guide orient="horz" pos="3127"/>
        <p:guide pos="2179"/>
        <p:guide pos="216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94090842811315E-2"/>
          <c:y val="0.15812701075992006"/>
          <c:w val="0.77905274861475649"/>
          <c:h val="0.743937809478336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КФХ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2015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6113</c:v>
                </c:pt>
                <c:pt idx="1">
                  <c:v>6821</c:v>
                </c:pt>
                <c:pt idx="2">
                  <c:v>7122</c:v>
                </c:pt>
                <c:pt idx="3">
                  <c:v>7421</c:v>
                </c:pt>
                <c:pt idx="4">
                  <c:v>7801</c:v>
                </c:pt>
                <c:pt idx="5">
                  <c:v>8322</c:v>
                </c:pt>
                <c:pt idx="6">
                  <c:v>8709</c:v>
                </c:pt>
                <c:pt idx="7">
                  <c:v>8730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C9-49A9-B121-856D0A303A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9238528"/>
        <c:axId val="109244416"/>
      </c:barChart>
      <c:catAx>
        <c:axId val="109238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9244416"/>
        <c:crosses val="autoZero"/>
        <c:auto val="1"/>
        <c:lblAlgn val="ctr"/>
        <c:lblOffset val="100"/>
        <c:noMultiLvlLbl val="0"/>
      </c:catAx>
      <c:valAx>
        <c:axId val="10924441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09238528"/>
        <c:crosses val="autoZero"/>
        <c:crossBetween val="between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17888428008998875"/>
          <c:y val="5.1378237073524485E-2"/>
          <c:w val="0.32227303618297715"/>
          <c:h val="7.7881988871760552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 b="1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Валовая продукция сельского хозяйства РБ, </a:t>
            </a:r>
            <a:r>
              <a:rPr lang="ru-RU" dirty="0" err="1"/>
              <a:t>млрд.руб</a:t>
            </a:r>
            <a:r>
              <a:rPr lang="ru-RU" dirty="0"/>
              <a:t>.</a:t>
            </a:r>
          </a:p>
        </c:rich>
      </c:tx>
      <c:layout>
        <c:manualLayout>
          <c:xMode val="edge"/>
          <c:yMode val="edge"/>
          <c:x val="0.18827536548302853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8413388847340689"/>
          <c:y val="0.25181329227116961"/>
          <c:w val="0.57713017997542326"/>
          <c:h val="0.6849363206252333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Валовая продукция сельского хозяйства РБ, млрд.руб.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4BC-4B57-AE6A-B5817454F7D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234-4DE1-98F3-B629ADBA8D5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BC-4B57-AE6A-B5817454F7DE}"/>
              </c:ext>
            </c:extLst>
          </c:dPt>
          <c:dLbls>
            <c:dLbl>
              <c:idx val="0"/>
              <c:layout>
                <c:manualLayout>
                  <c:x val="-1.1574074074074073E-3"/>
                  <c:y val="-0.10101717579220157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BC-4B57-AE6A-B5817454F7DE}"/>
                </c:ext>
              </c:extLst>
            </c:dLbl>
            <c:dLbl>
              <c:idx val="2"/>
              <c:layout>
                <c:manualLayout>
                  <c:x val="-2.7777777777777735E-2"/>
                  <c:y val="8.979304514862361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4BC-4B57-AE6A-B5817454F7DE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СХО</c:v>
                </c:pt>
                <c:pt idx="1">
                  <c:v>КФХ</c:v>
                </c:pt>
                <c:pt idx="2">
                  <c:v>ЛПХ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111.7</c:v>
                </c:pt>
                <c:pt idx="1">
                  <c:v>33.299999999999997</c:v>
                </c:pt>
                <c:pt idx="2">
                  <c:v>106.6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4BC-4B57-AE6A-B5817454F7D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Валовая продукция сельского хозяйства РФ, </a:t>
            </a:r>
            <a:r>
              <a:rPr lang="ru-RU" dirty="0" err="1"/>
              <a:t>млрд.руб</a:t>
            </a:r>
            <a:r>
              <a:rPr lang="ru-RU" dirty="0"/>
              <a:t>.</a:t>
            </a:r>
          </a:p>
        </c:rich>
      </c:tx>
      <c:layout>
        <c:manualLayout>
          <c:xMode val="edge"/>
          <c:yMode val="edge"/>
          <c:x val="0.18827536548302853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Валовая продукция сельского хозяйства РФ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7CC-480B-B604-E5723D5E7A7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7CC-480B-B604-E5723D5E7A7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7CC-480B-B604-E5723D5E7A77}"/>
              </c:ext>
            </c:extLst>
          </c:dPt>
          <c:dLbls>
            <c:dLbl>
              <c:idx val="0"/>
              <c:layout>
                <c:manualLayout>
                  <c:x val="-1.1574074074074073E-3"/>
                  <c:y val="-0.10101717579220157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CC-480B-B604-E5723D5E7A77}"/>
                </c:ext>
              </c:extLst>
            </c:dLbl>
            <c:dLbl>
              <c:idx val="2"/>
              <c:layout>
                <c:manualLayout>
                  <c:x val="-2.7777777777777735E-2"/>
                  <c:y val="8.979304514862361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7CC-480B-B604-E5723D5E7A77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СХО</c:v>
                </c:pt>
                <c:pt idx="1">
                  <c:v>КФХ</c:v>
                </c:pt>
                <c:pt idx="2">
                  <c:v>ЛПХ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3799.8</c:v>
                </c:pt>
                <c:pt idx="1">
                  <c:v>2542.9</c:v>
                </c:pt>
                <c:pt idx="2">
                  <c:v>2150.8000000000002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7CC-480B-B604-E5723D5E7A7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325212997739832"/>
          <c:y val="0.30592039327732234"/>
          <c:w val="0.3823639684375103"/>
          <c:h val="0.68098036891847991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432468385559203"/>
          <c:y val="0.12331428833432251"/>
          <c:w val="0.47561949779994533"/>
          <c:h val="0.8766857116656776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98C8-4341-A2B0-AA364ECEECE0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98C8-4341-A2B0-AA364ECEECE0}"/>
              </c:ext>
            </c:extLst>
          </c:dPt>
          <c:cat>
            <c:strRef>
              <c:f>Лист1!$A$2:$A$3</c:f>
              <c:strCache>
                <c:ptCount val="2"/>
                <c:pt idx="0">
                  <c:v>грант</c:v>
                </c:pt>
                <c:pt idx="1">
                  <c:v>собственные средства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8C8-4341-A2B0-AA364ECEEC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24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301332926486288"/>
          <c:y val="0.19325918021414315"/>
          <c:w val="0.3823639684375103"/>
          <c:h val="0.6809803689184797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3"/>
            <c:extLst xmlns:c16r2="http://schemas.microsoft.com/office/drawing/2015/06/chart">
              <c:ext xmlns:c16="http://schemas.microsoft.com/office/drawing/2014/chart" uri="{C3380CC4-5D6E-409C-BE32-E72D297353CC}">
                <c16:uniqueId val="{00000001-E099-40AE-B612-F11338324783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E099-40AE-B612-F11338324783}"/>
              </c:ext>
            </c:extLst>
          </c:dPt>
          <c:cat>
            <c:strRef>
              <c:f>Лист1!$A$2:$A$3</c:f>
              <c:strCache>
                <c:ptCount val="2"/>
                <c:pt idx="0">
                  <c:v>грант</c:v>
                </c:pt>
                <c:pt idx="1">
                  <c:v>собственные средства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099-40AE-B612-F113383247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01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B2CCB0-34D7-428E-81D0-E6F999B589CD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F37ACEFF-5841-4E3F-AC0D-168786C1CA76}">
      <dgm:prSet phldrT="[Текст]" custT="1"/>
      <dgm:spPr/>
      <dgm:t>
        <a:bodyPr/>
        <a:lstStyle/>
        <a:p>
          <a:pPr algn="just">
            <a:lnSpc>
              <a:spcPct val="150000"/>
            </a:lnSpc>
            <a:spcBef>
              <a:spcPts val="600"/>
            </a:spcBef>
          </a:pPr>
          <a:r>
            <a: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Заявитель </a:t>
          </a:r>
        </a:p>
      </dgm:t>
    </dgm:pt>
    <dgm:pt modelId="{F204016A-B080-4EA0-BFF0-21FF3752F2F4}" type="parTrans" cxnId="{0AC1EFC8-9FE0-434E-A256-9669F92D8664}">
      <dgm:prSet/>
      <dgm:spPr/>
      <dgm:t>
        <a:bodyPr/>
        <a:lstStyle/>
        <a:p>
          <a:pPr algn="just">
            <a:lnSpc>
              <a:spcPct val="150000"/>
            </a:lnSpc>
          </a:pPr>
          <a:endParaRPr lang="ru-RU" sz="100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193E098-F33C-44E9-AAC3-676E7314E86C}" type="sibTrans" cxnId="{0AC1EFC8-9FE0-434E-A256-9669F92D8664}">
      <dgm:prSet/>
      <dgm:spPr/>
      <dgm:t>
        <a:bodyPr/>
        <a:lstStyle/>
        <a:p>
          <a:pPr algn="just">
            <a:lnSpc>
              <a:spcPct val="150000"/>
            </a:lnSpc>
          </a:pPr>
          <a:endParaRPr lang="ru-RU" sz="100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038236-76A7-4CD6-AB72-2CEA481115AD}">
      <dgm:prSet phldrT="[Текст]" custT="1"/>
      <dgm:spPr/>
      <dgm:t>
        <a:bodyPr/>
        <a:lstStyle/>
        <a:p>
          <a:pPr algn="just">
            <a:lnSpc>
              <a:spcPct val="114000"/>
            </a:lnSpc>
            <a:spcBef>
              <a:spcPts val="0"/>
            </a:spcBef>
          </a:pPr>
          <a:r>
            <a: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Субъект микро- и малого предпринимательства-сельскохозяйственный товаропроизводитель</a:t>
          </a:r>
        </a:p>
      </dgm:t>
    </dgm:pt>
    <dgm:pt modelId="{44C12F0D-5AC9-4822-8683-D4F3F148E485}" type="parTrans" cxnId="{57C1BD57-70B2-48D0-8FD0-67D6A8FDBD97}">
      <dgm:prSet/>
      <dgm:spPr/>
      <dgm:t>
        <a:bodyPr/>
        <a:lstStyle/>
        <a:p>
          <a:pPr algn="just">
            <a:lnSpc>
              <a:spcPct val="150000"/>
            </a:lnSpc>
          </a:pPr>
          <a:endParaRPr lang="ru-RU" sz="1100"/>
        </a:p>
      </dgm:t>
    </dgm:pt>
    <dgm:pt modelId="{17CAF9A0-0D4C-4C52-9638-D14D77016FEE}" type="sibTrans" cxnId="{57C1BD57-70B2-48D0-8FD0-67D6A8FDBD97}">
      <dgm:prSet/>
      <dgm:spPr/>
      <dgm:t>
        <a:bodyPr/>
        <a:lstStyle/>
        <a:p>
          <a:pPr algn="just">
            <a:lnSpc>
              <a:spcPct val="150000"/>
            </a:lnSpc>
          </a:pPr>
          <a:endParaRPr lang="ru-RU" sz="1100"/>
        </a:p>
      </dgm:t>
    </dgm:pt>
    <dgm:pt modelId="{78D9B1A5-BC7B-4CDC-A843-329CCD26EE1E}">
      <dgm:prSet phldrT="[Текст]" custT="1"/>
      <dgm:spPr/>
      <dgm:t>
        <a:bodyPr/>
        <a:lstStyle/>
        <a:p>
          <a:pPr algn="just">
            <a:lnSpc>
              <a:spcPct val="114000"/>
            </a:lnSpc>
            <a:spcBef>
              <a:spcPts val="0"/>
            </a:spcBef>
          </a:pPr>
          <a:r>
            <a: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Регистрация на сельской территории или на территории сельской агломерации</a:t>
          </a:r>
        </a:p>
      </dgm:t>
    </dgm:pt>
    <dgm:pt modelId="{5AC655EE-1CD9-450C-B032-D5319C97CB99}" type="parTrans" cxnId="{228E63F6-61B9-473C-BD31-B486E80069C5}">
      <dgm:prSet/>
      <dgm:spPr/>
      <dgm:t>
        <a:bodyPr/>
        <a:lstStyle/>
        <a:p>
          <a:endParaRPr lang="ru-RU" sz="1100"/>
        </a:p>
      </dgm:t>
    </dgm:pt>
    <dgm:pt modelId="{D65B3E49-ECD6-4300-B586-377232252372}" type="sibTrans" cxnId="{228E63F6-61B9-473C-BD31-B486E80069C5}">
      <dgm:prSet/>
      <dgm:spPr/>
      <dgm:t>
        <a:bodyPr/>
        <a:lstStyle/>
        <a:p>
          <a:endParaRPr lang="ru-RU" sz="1100"/>
        </a:p>
      </dgm:t>
    </dgm:pt>
    <dgm:pt modelId="{5D154AA7-FACF-465E-8E7A-48FAD6693346}">
      <dgm:prSet phldrT="[Текст]" custT="1"/>
      <dgm:spPr/>
      <dgm:t>
        <a:bodyPr/>
        <a:lstStyle/>
        <a:p>
          <a:pPr algn="just">
            <a:lnSpc>
              <a:spcPct val="114000"/>
            </a:lnSpc>
            <a:spcBef>
              <a:spcPts val="0"/>
            </a:spcBef>
          </a:pPr>
          <a:endParaRPr lang="ru-RU" sz="10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C59BD3B-B1AE-4D63-9D3F-E3072EC759B1}" type="parTrans" cxnId="{B7D6A69B-C2D1-4193-93FA-D6D58A1C7CD0}">
      <dgm:prSet/>
      <dgm:spPr/>
      <dgm:t>
        <a:bodyPr/>
        <a:lstStyle/>
        <a:p>
          <a:endParaRPr lang="ru-RU" sz="1100"/>
        </a:p>
      </dgm:t>
    </dgm:pt>
    <dgm:pt modelId="{F137D7F4-F844-458E-9449-1BC18F83AE10}" type="sibTrans" cxnId="{B7D6A69B-C2D1-4193-93FA-D6D58A1C7CD0}">
      <dgm:prSet/>
      <dgm:spPr/>
      <dgm:t>
        <a:bodyPr/>
        <a:lstStyle/>
        <a:p>
          <a:endParaRPr lang="ru-RU" sz="1100"/>
        </a:p>
      </dgm:t>
    </dgm:pt>
    <dgm:pt modelId="{1F3654A0-0B2C-413F-8AE3-4E609FC170F6}">
      <dgm:prSet phldrT="[Текст]" custT="1"/>
      <dgm:spPr/>
      <dgm:t>
        <a:bodyPr/>
        <a:lstStyle/>
        <a:p>
          <a:pPr algn="just">
            <a:lnSpc>
              <a:spcPct val="114000"/>
            </a:lnSpc>
            <a:spcBef>
              <a:spcPts val="0"/>
            </a:spcBef>
          </a:pPr>
          <a:endParaRPr lang="ru-RU" sz="10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2B7FE9-A9BC-49B5-84DA-EC897A2F068A}" type="parTrans" cxnId="{BEDEC71D-45CC-4F05-9324-CB52267BF927}">
      <dgm:prSet/>
      <dgm:spPr/>
      <dgm:t>
        <a:bodyPr/>
        <a:lstStyle/>
        <a:p>
          <a:endParaRPr lang="ru-RU" sz="1100"/>
        </a:p>
      </dgm:t>
    </dgm:pt>
    <dgm:pt modelId="{60D755DC-DE9B-42CC-BD1C-739AF4EC5580}" type="sibTrans" cxnId="{BEDEC71D-45CC-4F05-9324-CB52267BF927}">
      <dgm:prSet/>
      <dgm:spPr/>
      <dgm:t>
        <a:bodyPr/>
        <a:lstStyle/>
        <a:p>
          <a:endParaRPr lang="ru-RU" sz="1100"/>
        </a:p>
      </dgm:t>
    </dgm:pt>
    <dgm:pt modelId="{B18ED4DD-80E0-4B27-A88F-A4B5B01E9C07}" type="pres">
      <dgm:prSet presAssocID="{15B2CCB0-34D7-428E-81D0-E6F999B589C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15586E-97A8-4E30-8A61-722EE2B9C980}" type="pres">
      <dgm:prSet presAssocID="{F37ACEFF-5841-4E3F-AC0D-168786C1CA76}" presName="parentText" presStyleLbl="node1" presStyleIdx="0" presStyleCnt="1" custScaleY="33599" custLinFactNeighborX="-197" custLinFactNeighborY="-77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A63C2-FF72-4F7E-9999-2C5DCEFD58FC}" type="pres">
      <dgm:prSet presAssocID="{F37ACEFF-5841-4E3F-AC0D-168786C1CA76}" presName="childText" presStyleLbl="revTx" presStyleIdx="0" presStyleCnt="1" custLinFactNeighborY="-12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CF45F0-6D63-4118-99FD-719B749A53F7}" type="presOf" srcId="{5D154AA7-FACF-465E-8E7A-48FAD6693346}" destId="{122A63C2-FF72-4F7E-9999-2C5DCEFD58FC}" srcOrd="0" destOrd="3" presId="urn:microsoft.com/office/officeart/2005/8/layout/vList2"/>
    <dgm:cxn modelId="{BEDEC71D-45CC-4F05-9324-CB52267BF927}" srcId="{F37ACEFF-5841-4E3F-AC0D-168786C1CA76}" destId="{1F3654A0-0B2C-413F-8AE3-4E609FC170F6}" srcOrd="0" destOrd="0" parTransId="{292B7FE9-A9BC-49B5-84DA-EC897A2F068A}" sibTransId="{60D755DC-DE9B-42CC-BD1C-739AF4EC5580}"/>
    <dgm:cxn modelId="{921ACE30-2C45-43C9-B318-48138ED59B83}" type="presOf" srcId="{F37ACEFF-5841-4E3F-AC0D-168786C1CA76}" destId="{7315586E-97A8-4E30-8A61-722EE2B9C980}" srcOrd="0" destOrd="0" presId="urn:microsoft.com/office/officeart/2005/8/layout/vList2"/>
    <dgm:cxn modelId="{228E63F6-61B9-473C-BD31-B486E80069C5}" srcId="{F37ACEFF-5841-4E3F-AC0D-168786C1CA76}" destId="{78D9B1A5-BC7B-4CDC-A843-329CCD26EE1E}" srcOrd="2" destOrd="0" parTransId="{5AC655EE-1CD9-450C-B032-D5319C97CB99}" sibTransId="{D65B3E49-ECD6-4300-B586-377232252372}"/>
    <dgm:cxn modelId="{96789FE4-CD19-4081-8584-571C1E8443A1}" type="presOf" srcId="{8A038236-76A7-4CD6-AB72-2CEA481115AD}" destId="{122A63C2-FF72-4F7E-9999-2C5DCEFD58FC}" srcOrd="0" destOrd="1" presId="urn:microsoft.com/office/officeart/2005/8/layout/vList2"/>
    <dgm:cxn modelId="{B7D6A69B-C2D1-4193-93FA-D6D58A1C7CD0}" srcId="{F37ACEFF-5841-4E3F-AC0D-168786C1CA76}" destId="{5D154AA7-FACF-465E-8E7A-48FAD6693346}" srcOrd="3" destOrd="0" parTransId="{DC59BD3B-B1AE-4D63-9D3F-E3072EC759B1}" sibTransId="{F137D7F4-F844-458E-9449-1BC18F83AE10}"/>
    <dgm:cxn modelId="{952C9F0A-5DEB-42A8-BA59-2F38B9DD16EE}" type="presOf" srcId="{15B2CCB0-34D7-428E-81D0-E6F999B589CD}" destId="{B18ED4DD-80E0-4B27-A88F-A4B5B01E9C07}" srcOrd="0" destOrd="0" presId="urn:microsoft.com/office/officeart/2005/8/layout/vList2"/>
    <dgm:cxn modelId="{2EBC04C0-099F-4786-8FB9-0F64DC2EA60A}" type="presOf" srcId="{1F3654A0-0B2C-413F-8AE3-4E609FC170F6}" destId="{122A63C2-FF72-4F7E-9999-2C5DCEFD58FC}" srcOrd="0" destOrd="0" presId="urn:microsoft.com/office/officeart/2005/8/layout/vList2"/>
    <dgm:cxn modelId="{57C1BD57-70B2-48D0-8FD0-67D6A8FDBD97}" srcId="{F37ACEFF-5841-4E3F-AC0D-168786C1CA76}" destId="{8A038236-76A7-4CD6-AB72-2CEA481115AD}" srcOrd="1" destOrd="0" parTransId="{44C12F0D-5AC9-4822-8683-D4F3F148E485}" sibTransId="{17CAF9A0-0D4C-4C52-9638-D14D77016FEE}"/>
    <dgm:cxn modelId="{4CD85726-25C6-48DF-A206-CE431FE4DFBF}" type="presOf" srcId="{78D9B1A5-BC7B-4CDC-A843-329CCD26EE1E}" destId="{122A63C2-FF72-4F7E-9999-2C5DCEFD58FC}" srcOrd="0" destOrd="2" presId="urn:microsoft.com/office/officeart/2005/8/layout/vList2"/>
    <dgm:cxn modelId="{0AC1EFC8-9FE0-434E-A256-9669F92D8664}" srcId="{15B2CCB0-34D7-428E-81D0-E6F999B589CD}" destId="{F37ACEFF-5841-4E3F-AC0D-168786C1CA76}" srcOrd="0" destOrd="0" parTransId="{F204016A-B080-4EA0-BFF0-21FF3752F2F4}" sibTransId="{F193E098-F33C-44E9-AAC3-676E7314E86C}"/>
    <dgm:cxn modelId="{6988C03A-1F17-404C-AF8A-C8104C707544}" type="presParOf" srcId="{B18ED4DD-80E0-4B27-A88F-A4B5B01E9C07}" destId="{7315586E-97A8-4E30-8A61-722EE2B9C980}" srcOrd="0" destOrd="0" presId="urn:microsoft.com/office/officeart/2005/8/layout/vList2"/>
    <dgm:cxn modelId="{22CDE242-8A99-41EA-B2B0-E1B82BEA61F8}" type="presParOf" srcId="{B18ED4DD-80E0-4B27-A88F-A4B5B01E9C07}" destId="{122A63C2-FF72-4F7E-9999-2C5DCEFD58F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B2CCB0-34D7-428E-81D0-E6F999B589CD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CD124E6E-85BB-44FD-820F-FE2D83E7325B}">
      <dgm:prSet phldrT="[Текст]" custT="1"/>
      <dgm:spPr/>
      <dgm:t>
        <a:bodyPr/>
        <a:lstStyle/>
        <a:p>
          <a:pPr algn="just">
            <a:lnSpc>
              <a:spcPct val="150000"/>
            </a:lnSpc>
          </a:pPr>
          <a:r>
            <a: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Обязательства </a:t>
          </a:r>
          <a:r>
            <a:rPr lang="ru-RU" sz="1400" dirty="0" err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грантополучателя</a:t>
          </a:r>
          <a:endParaRPr lang="ru-RU" sz="14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EB59C3-E8B0-4E85-83A1-AED178FF9619}" type="parTrans" cxnId="{176CCD13-2F26-47A1-A54A-650F829C3CC9}">
      <dgm:prSet/>
      <dgm:spPr/>
      <dgm:t>
        <a:bodyPr/>
        <a:lstStyle/>
        <a:p>
          <a:pPr algn="just">
            <a:lnSpc>
              <a:spcPct val="150000"/>
            </a:lnSpc>
          </a:pPr>
          <a:endParaRPr lang="ru-RU" sz="100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B66E31-9A10-43D3-8B37-049368B5FB15}" type="sibTrans" cxnId="{176CCD13-2F26-47A1-A54A-650F829C3CC9}">
      <dgm:prSet/>
      <dgm:spPr/>
      <dgm:t>
        <a:bodyPr/>
        <a:lstStyle/>
        <a:p>
          <a:pPr algn="just">
            <a:lnSpc>
              <a:spcPct val="150000"/>
            </a:lnSpc>
          </a:pPr>
          <a:endParaRPr lang="ru-RU" sz="100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0D861EC-9B1F-4A24-B068-403A5C8AE181}">
      <dgm:prSet phldrT="[Текст]" custT="1"/>
      <dgm:spPr/>
      <dgm:t>
        <a:bodyPr/>
        <a:lstStyle/>
        <a:p>
          <a:pPr algn="just">
            <a:lnSpc>
              <a:spcPct val="150000"/>
            </a:lnSpc>
          </a:pPr>
          <a:endParaRPr lang="ru-RU" sz="10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46ABA6D-1554-4E77-BDFE-88216239C0FD}" type="parTrans" cxnId="{8A541B6F-2818-4A0D-8EE5-274E90294DB9}">
      <dgm:prSet/>
      <dgm:spPr/>
      <dgm:t>
        <a:bodyPr/>
        <a:lstStyle/>
        <a:p>
          <a:pPr algn="just">
            <a:lnSpc>
              <a:spcPct val="150000"/>
            </a:lnSpc>
          </a:pPr>
          <a:endParaRPr lang="ru-RU" sz="1100"/>
        </a:p>
      </dgm:t>
    </dgm:pt>
    <dgm:pt modelId="{048F47DF-AF26-48DF-B06F-93A3E47B8C42}" type="sibTrans" cxnId="{8A541B6F-2818-4A0D-8EE5-274E90294DB9}">
      <dgm:prSet/>
      <dgm:spPr/>
      <dgm:t>
        <a:bodyPr/>
        <a:lstStyle/>
        <a:p>
          <a:pPr algn="just">
            <a:lnSpc>
              <a:spcPct val="150000"/>
            </a:lnSpc>
          </a:pPr>
          <a:endParaRPr lang="ru-RU" sz="1100"/>
        </a:p>
      </dgm:t>
    </dgm:pt>
    <dgm:pt modelId="{DDEA5B14-EF5A-42D9-AEF3-AA261BF37163}">
      <dgm:prSet phldrT="[Текст]" custT="1"/>
      <dgm:spPr/>
      <dgm:t>
        <a:bodyPr/>
        <a:lstStyle/>
        <a:p>
          <a:pPr algn="just">
            <a:lnSpc>
              <a:spcPct val="150000"/>
            </a:lnSpc>
          </a:pPr>
          <a:endParaRPr lang="ru-RU" sz="10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291C83-F353-43E9-951A-98382E8D76D0}" type="parTrans" cxnId="{FA8AFEFC-E2E7-402F-95A0-E6B1320966D3}">
      <dgm:prSet/>
      <dgm:spPr/>
      <dgm:t>
        <a:bodyPr/>
        <a:lstStyle/>
        <a:p>
          <a:endParaRPr lang="ru-RU" sz="1100"/>
        </a:p>
      </dgm:t>
    </dgm:pt>
    <dgm:pt modelId="{EAA5C43F-0761-4BEF-816D-43F5941B15A8}" type="sibTrans" cxnId="{FA8AFEFC-E2E7-402F-95A0-E6B1320966D3}">
      <dgm:prSet/>
      <dgm:spPr/>
      <dgm:t>
        <a:bodyPr/>
        <a:lstStyle/>
        <a:p>
          <a:endParaRPr lang="ru-RU" sz="1100"/>
        </a:p>
      </dgm:t>
    </dgm:pt>
    <dgm:pt modelId="{4FAEC9D8-6697-4545-9969-3679D6E38B15}">
      <dgm:prSet phldrT="[Текст]" custT="1"/>
      <dgm:spPr/>
      <dgm:t>
        <a:bodyPr/>
        <a:lstStyle/>
        <a:p>
          <a:pPr algn="just">
            <a:lnSpc>
              <a:spcPct val="114000"/>
            </a:lnSpc>
          </a:pPr>
          <a:r>
            <a: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Достигнуть значений показателей, предусмотренных проектом развития сельского туризма</a:t>
          </a:r>
        </a:p>
      </dgm:t>
    </dgm:pt>
    <dgm:pt modelId="{B1111823-9CAA-4B46-9ED6-3420361CE315}" type="parTrans" cxnId="{BD49991F-D12B-4B5C-8198-1F8D0240CEA6}">
      <dgm:prSet/>
      <dgm:spPr/>
      <dgm:t>
        <a:bodyPr/>
        <a:lstStyle/>
        <a:p>
          <a:endParaRPr lang="ru-RU" sz="1100"/>
        </a:p>
      </dgm:t>
    </dgm:pt>
    <dgm:pt modelId="{1AA0E942-5D18-4378-8C82-792D921F8DC7}" type="sibTrans" cxnId="{BD49991F-D12B-4B5C-8198-1F8D0240CEA6}">
      <dgm:prSet/>
      <dgm:spPr/>
      <dgm:t>
        <a:bodyPr/>
        <a:lstStyle/>
        <a:p>
          <a:endParaRPr lang="ru-RU" sz="1100"/>
        </a:p>
      </dgm:t>
    </dgm:pt>
    <dgm:pt modelId="{D62DA47D-C3B9-4F62-8665-6C88D7A03054}">
      <dgm:prSet phldrT="[Текст]" custT="1"/>
      <dgm:spPr/>
      <dgm:t>
        <a:bodyPr/>
        <a:lstStyle/>
        <a:p>
          <a:pPr algn="just">
            <a:lnSpc>
              <a:spcPct val="114000"/>
            </a:lnSpc>
          </a:pPr>
          <a:r>
            <a: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Обеспечить увеличение производства с</a:t>
          </a:r>
          <a:r>
            <a:rPr lang="en-US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/</a:t>
          </a:r>
          <a:r>
            <a: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х продукции</a:t>
          </a:r>
        </a:p>
      </dgm:t>
    </dgm:pt>
    <dgm:pt modelId="{3A77262D-8C91-401C-8026-A1AB6A44DDB9}" type="parTrans" cxnId="{45FB02FA-ED13-4B88-A29C-6B2AA569FA4B}">
      <dgm:prSet/>
      <dgm:spPr/>
      <dgm:t>
        <a:bodyPr/>
        <a:lstStyle/>
        <a:p>
          <a:endParaRPr lang="ru-RU" sz="1100"/>
        </a:p>
      </dgm:t>
    </dgm:pt>
    <dgm:pt modelId="{C0F7118D-3D46-4925-86C2-153C86EFA488}" type="sibTrans" cxnId="{45FB02FA-ED13-4B88-A29C-6B2AA569FA4B}">
      <dgm:prSet/>
      <dgm:spPr/>
      <dgm:t>
        <a:bodyPr/>
        <a:lstStyle/>
        <a:p>
          <a:endParaRPr lang="ru-RU" sz="1100"/>
        </a:p>
      </dgm:t>
    </dgm:pt>
    <dgm:pt modelId="{F758A74B-DA9A-4718-8D79-C2089C5C3C2A}">
      <dgm:prSet phldrT="[Текст]" custT="1"/>
      <dgm:spPr/>
      <dgm:t>
        <a:bodyPr/>
        <a:lstStyle/>
        <a:p>
          <a:pPr algn="just">
            <a:lnSpc>
              <a:spcPct val="114000"/>
            </a:lnSpc>
          </a:pPr>
          <a:endParaRPr lang="ru-RU" sz="10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768C4C-490A-4C75-A5F0-44C354DECF36}" type="sibTrans" cxnId="{87AAC7EB-C83A-40CB-8369-D7D1784FE264}">
      <dgm:prSet/>
      <dgm:spPr/>
      <dgm:t>
        <a:bodyPr/>
        <a:lstStyle/>
        <a:p>
          <a:endParaRPr lang="ru-RU" sz="1100"/>
        </a:p>
      </dgm:t>
    </dgm:pt>
    <dgm:pt modelId="{B1DE6A14-FDA6-481A-930D-EE58B298D833}" type="parTrans" cxnId="{87AAC7EB-C83A-40CB-8369-D7D1784FE264}">
      <dgm:prSet/>
      <dgm:spPr/>
      <dgm:t>
        <a:bodyPr/>
        <a:lstStyle/>
        <a:p>
          <a:endParaRPr lang="ru-RU" sz="1100"/>
        </a:p>
      </dgm:t>
    </dgm:pt>
    <dgm:pt modelId="{F16AC900-95F0-4543-B4D7-A18AA5AE3143}">
      <dgm:prSet phldrT="[Текст]" custT="1"/>
      <dgm:spPr/>
      <dgm:t>
        <a:bodyPr/>
        <a:lstStyle/>
        <a:p>
          <a:pPr algn="just">
            <a:lnSpc>
              <a:spcPct val="114000"/>
            </a:lnSpc>
          </a:pPr>
          <a:r>
            <a: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Осуществлять деятельность не менее 5 лет с даты получения гранта</a:t>
          </a:r>
        </a:p>
      </dgm:t>
    </dgm:pt>
    <dgm:pt modelId="{2914BFFB-A462-480D-BC2F-EBDEE2ADCC14}" type="sibTrans" cxnId="{7AF4AD39-FF27-440F-90FF-DA6B7D625E89}">
      <dgm:prSet/>
      <dgm:spPr/>
      <dgm:t>
        <a:bodyPr/>
        <a:lstStyle/>
        <a:p>
          <a:pPr algn="just">
            <a:lnSpc>
              <a:spcPct val="150000"/>
            </a:lnSpc>
          </a:pPr>
          <a:endParaRPr lang="ru-RU" sz="100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0AD190-DD29-478A-B65A-6EF2E3E50594}" type="parTrans" cxnId="{7AF4AD39-FF27-440F-90FF-DA6B7D625E89}">
      <dgm:prSet/>
      <dgm:spPr/>
      <dgm:t>
        <a:bodyPr/>
        <a:lstStyle/>
        <a:p>
          <a:pPr algn="just">
            <a:lnSpc>
              <a:spcPct val="150000"/>
            </a:lnSpc>
          </a:pPr>
          <a:endParaRPr lang="ru-RU" sz="100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8ED4DD-80E0-4B27-A88F-A4B5B01E9C07}" type="pres">
      <dgm:prSet presAssocID="{15B2CCB0-34D7-428E-81D0-E6F999B589C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87C921-C17F-4587-917F-5D5DA010662C}" type="pres">
      <dgm:prSet presAssocID="{CD124E6E-85BB-44FD-820F-FE2D83E7325B}" presName="parentText" presStyleLbl="node1" presStyleIdx="0" presStyleCnt="1" custScaleY="34427" custLinFactNeighborX="-703" custLinFactNeighborY="94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42A031-7B94-48C1-BF7C-1A7DD5D843C5}" type="pres">
      <dgm:prSet presAssocID="{CD124E6E-85BB-44FD-820F-FE2D83E7325B}" presName="childText" presStyleLbl="revTx" presStyleIdx="0" presStyleCnt="1" custScaleY="119702" custLinFactNeighborY="-15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ADA106-507E-4754-B5C7-831131F13A52}" type="presOf" srcId="{90D861EC-9B1F-4A24-B068-403A5C8AE181}" destId="{9E42A031-7B94-48C1-BF7C-1A7DD5D843C5}" srcOrd="0" destOrd="0" presId="urn:microsoft.com/office/officeart/2005/8/layout/vList2"/>
    <dgm:cxn modelId="{5A6F7739-3A0A-4F4F-B005-AEC9D08010CA}" type="presOf" srcId="{F16AC900-95F0-4543-B4D7-A18AA5AE3143}" destId="{9E42A031-7B94-48C1-BF7C-1A7DD5D843C5}" srcOrd="0" destOrd="2" presId="urn:microsoft.com/office/officeart/2005/8/layout/vList2"/>
    <dgm:cxn modelId="{096583A0-3289-44A7-8414-B47876086674}" type="presOf" srcId="{D62DA47D-C3B9-4F62-8665-6C88D7A03054}" destId="{9E42A031-7B94-48C1-BF7C-1A7DD5D843C5}" srcOrd="0" destOrd="4" presId="urn:microsoft.com/office/officeart/2005/8/layout/vList2"/>
    <dgm:cxn modelId="{45FB02FA-ED13-4B88-A29C-6B2AA569FA4B}" srcId="{CD124E6E-85BB-44FD-820F-FE2D83E7325B}" destId="{D62DA47D-C3B9-4F62-8665-6C88D7A03054}" srcOrd="4" destOrd="0" parTransId="{3A77262D-8C91-401C-8026-A1AB6A44DDB9}" sibTransId="{C0F7118D-3D46-4925-86C2-153C86EFA488}"/>
    <dgm:cxn modelId="{FA8AFEFC-E2E7-402F-95A0-E6B1320966D3}" srcId="{CD124E6E-85BB-44FD-820F-FE2D83E7325B}" destId="{DDEA5B14-EF5A-42D9-AEF3-AA261BF37163}" srcOrd="5" destOrd="0" parTransId="{89291C83-F353-43E9-951A-98382E8D76D0}" sibTransId="{EAA5C43F-0761-4BEF-816D-43F5941B15A8}"/>
    <dgm:cxn modelId="{176CCD13-2F26-47A1-A54A-650F829C3CC9}" srcId="{15B2CCB0-34D7-428E-81D0-E6F999B589CD}" destId="{CD124E6E-85BB-44FD-820F-FE2D83E7325B}" srcOrd="0" destOrd="0" parTransId="{C1EB59C3-E8B0-4E85-83A1-AED178FF9619}" sibTransId="{D8B66E31-9A10-43D3-8B37-049368B5FB15}"/>
    <dgm:cxn modelId="{3937991C-7AE6-4E86-90BD-AE27E4C78E01}" type="presOf" srcId="{DDEA5B14-EF5A-42D9-AEF3-AA261BF37163}" destId="{9E42A031-7B94-48C1-BF7C-1A7DD5D843C5}" srcOrd="0" destOrd="5" presId="urn:microsoft.com/office/officeart/2005/8/layout/vList2"/>
    <dgm:cxn modelId="{098A05EA-438F-4FF9-AB16-EC2ED5170E78}" type="presOf" srcId="{15B2CCB0-34D7-428E-81D0-E6F999B589CD}" destId="{B18ED4DD-80E0-4B27-A88F-A4B5B01E9C07}" srcOrd="0" destOrd="0" presId="urn:microsoft.com/office/officeart/2005/8/layout/vList2"/>
    <dgm:cxn modelId="{C065FDF7-AEAD-4BFE-8BFC-EC5AF748992D}" type="presOf" srcId="{CD124E6E-85BB-44FD-820F-FE2D83E7325B}" destId="{9F87C921-C17F-4587-917F-5D5DA010662C}" srcOrd="0" destOrd="0" presId="urn:microsoft.com/office/officeart/2005/8/layout/vList2"/>
    <dgm:cxn modelId="{87AAC7EB-C83A-40CB-8369-D7D1784FE264}" srcId="{CD124E6E-85BB-44FD-820F-FE2D83E7325B}" destId="{F758A74B-DA9A-4718-8D79-C2089C5C3C2A}" srcOrd="1" destOrd="0" parTransId="{B1DE6A14-FDA6-481A-930D-EE58B298D833}" sibTransId="{F7768C4C-490A-4C75-A5F0-44C354DECF36}"/>
    <dgm:cxn modelId="{7AF4AD39-FF27-440F-90FF-DA6B7D625E89}" srcId="{CD124E6E-85BB-44FD-820F-FE2D83E7325B}" destId="{F16AC900-95F0-4543-B4D7-A18AA5AE3143}" srcOrd="2" destOrd="0" parTransId="{5C0AD190-DD29-478A-B65A-6EF2E3E50594}" sibTransId="{2914BFFB-A462-480D-BC2F-EBDEE2ADCC14}"/>
    <dgm:cxn modelId="{8A541B6F-2818-4A0D-8EE5-274E90294DB9}" srcId="{CD124E6E-85BB-44FD-820F-FE2D83E7325B}" destId="{90D861EC-9B1F-4A24-B068-403A5C8AE181}" srcOrd="0" destOrd="0" parTransId="{746ABA6D-1554-4E77-BDFE-88216239C0FD}" sibTransId="{048F47DF-AF26-48DF-B06F-93A3E47B8C42}"/>
    <dgm:cxn modelId="{FCDC9A1E-7E69-4C52-A7F9-6EA49A5D3173}" type="presOf" srcId="{4FAEC9D8-6697-4545-9969-3679D6E38B15}" destId="{9E42A031-7B94-48C1-BF7C-1A7DD5D843C5}" srcOrd="0" destOrd="3" presId="urn:microsoft.com/office/officeart/2005/8/layout/vList2"/>
    <dgm:cxn modelId="{C02FE35B-6413-49C1-B40A-CD73A7548382}" type="presOf" srcId="{F758A74B-DA9A-4718-8D79-C2089C5C3C2A}" destId="{9E42A031-7B94-48C1-BF7C-1A7DD5D843C5}" srcOrd="0" destOrd="1" presId="urn:microsoft.com/office/officeart/2005/8/layout/vList2"/>
    <dgm:cxn modelId="{BD49991F-D12B-4B5C-8198-1F8D0240CEA6}" srcId="{CD124E6E-85BB-44FD-820F-FE2D83E7325B}" destId="{4FAEC9D8-6697-4545-9969-3679D6E38B15}" srcOrd="3" destOrd="0" parTransId="{B1111823-9CAA-4B46-9ED6-3420361CE315}" sibTransId="{1AA0E942-5D18-4378-8C82-792D921F8DC7}"/>
    <dgm:cxn modelId="{AECEA9F1-89BB-401F-8B20-16A0B12369E1}" type="presParOf" srcId="{B18ED4DD-80E0-4B27-A88F-A4B5B01E9C07}" destId="{9F87C921-C17F-4587-917F-5D5DA010662C}" srcOrd="0" destOrd="0" presId="urn:microsoft.com/office/officeart/2005/8/layout/vList2"/>
    <dgm:cxn modelId="{6D9380CF-4EA9-4652-B80A-4C1931BA6F8B}" type="presParOf" srcId="{B18ED4DD-80E0-4B27-A88F-A4B5B01E9C07}" destId="{9E42A031-7B94-48C1-BF7C-1A7DD5D843C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15586E-97A8-4E30-8A61-722EE2B9C980}">
      <dsp:nvSpPr>
        <dsp:cNvPr id="0" name=""/>
        <dsp:cNvSpPr/>
      </dsp:nvSpPr>
      <dsp:spPr>
        <a:xfrm>
          <a:off x="0" y="1144532"/>
          <a:ext cx="4838699" cy="402542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Заявитель </a:t>
          </a:r>
        </a:p>
      </dsp:txBody>
      <dsp:txXfrm>
        <a:off x="19650" y="1164182"/>
        <a:ext cx="4799399" cy="363242"/>
      </dsp:txXfrm>
    </dsp:sp>
    <dsp:sp modelId="{122A63C2-FF72-4F7E-9999-2C5DCEFD58FC}">
      <dsp:nvSpPr>
        <dsp:cNvPr id="0" name=""/>
        <dsp:cNvSpPr/>
      </dsp:nvSpPr>
      <dsp:spPr>
        <a:xfrm>
          <a:off x="0" y="1511603"/>
          <a:ext cx="4838699" cy="1424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629" tIns="12700" rIns="71120" bIns="12700" numCol="1" spcCol="1270" anchor="t" anchorCtr="0">
          <a:noAutofit/>
        </a:bodyPr>
        <a:lstStyle/>
        <a:p>
          <a:pPr marL="57150" lvl="1" indent="-57150" algn="just" defTabSz="44450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000" kern="12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just" defTabSz="62230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Субъект микро- и малого предпринимательства-сельскохозяйственный товаропроизводитель</a:t>
          </a:r>
        </a:p>
        <a:p>
          <a:pPr marL="114300" lvl="1" indent="-114300" algn="just" defTabSz="62230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Регистрация на сельской территории или на территории сельской агломерации</a:t>
          </a:r>
        </a:p>
        <a:p>
          <a:pPr marL="57150" lvl="1" indent="-57150" algn="just" defTabSz="44450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000" kern="12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511603"/>
        <a:ext cx="4838699" cy="1424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87C921-C17F-4587-917F-5D5DA010662C}">
      <dsp:nvSpPr>
        <dsp:cNvPr id="0" name=""/>
        <dsp:cNvSpPr/>
      </dsp:nvSpPr>
      <dsp:spPr>
        <a:xfrm>
          <a:off x="0" y="482069"/>
          <a:ext cx="4704923" cy="412463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Обязательства </a:t>
          </a:r>
          <a:r>
            <a:rPr lang="ru-RU" sz="1400" kern="1200" dirty="0" err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грантополучателя</a:t>
          </a:r>
          <a:endParaRPr lang="ru-RU" sz="1400" kern="12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135" y="502204"/>
        <a:ext cx="4664653" cy="372193"/>
      </dsp:txXfrm>
    </dsp:sp>
    <dsp:sp modelId="{9E42A031-7B94-48C1-BF7C-1A7DD5D843C5}">
      <dsp:nvSpPr>
        <dsp:cNvPr id="0" name=""/>
        <dsp:cNvSpPr/>
      </dsp:nvSpPr>
      <dsp:spPr>
        <a:xfrm>
          <a:off x="0" y="493140"/>
          <a:ext cx="4704923" cy="2695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81" tIns="12700" rIns="71120" bIns="12700" numCol="1" spcCol="1270" anchor="t" anchorCtr="0">
          <a:noAutofit/>
        </a:bodyPr>
        <a:lstStyle/>
        <a:p>
          <a:pPr marL="57150" lvl="1" indent="-57150" algn="just" defTabSz="4445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000" kern="12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57150" lvl="1" indent="-57150" algn="just" defTabSz="44450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000" kern="12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just" defTabSz="62230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Осуществлять деятельность не менее 5 лет с даты получения гранта</a:t>
          </a:r>
        </a:p>
        <a:p>
          <a:pPr marL="114300" lvl="1" indent="-114300" algn="just" defTabSz="62230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Достигнуть значений показателей, предусмотренных проектом развития сельского туризма</a:t>
          </a:r>
        </a:p>
        <a:p>
          <a:pPr marL="114300" lvl="1" indent="-114300" algn="just" defTabSz="62230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Обеспечить увеличение производства с</a:t>
          </a:r>
          <a:r>
            <a:rPr lang="en-US" sz="1400" kern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/</a:t>
          </a:r>
          <a:r>
            <a:rPr lang="ru-RU" sz="1400" kern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х продукции</a:t>
          </a:r>
        </a:p>
        <a:p>
          <a:pPr marL="57150" lvl="1" indent="-57150" algn="just" defTabSz="4445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000" kern="12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493140"/>
        <a:ext cx="4704923" cy="2695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0.36333</cdr:x>
      <cdr:y>0.50989</cdr:y>
    </cdr:from>
    <cdr:to>
      <cdr:x>0.57833</cdr:x>
      <cdr:y>0.68791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5B497663-6CA1-4AF5-813E-A75609BA9D84}"/>
            </a:ext>
          </a:extLst>
        </cdr:cNvPr>
        <cdr:cNvSpPr txBox="1"/>
      </cdr:nvSpPr>
      <cdr:spPr>
        <a:xfrm xmlns:a="http://schemas.openxmlformats.org/drawingml/2006/main">
          <a:off x="2214880" y="2619057"/>
          <a:ext cx="131064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3200" dirty="0"/>
            <a:t>251,7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0.3725</cdr:x>
      <cdr:y>0.52231</cdr:y>
    </cdr:from>
    <cdr:to>
      <cdr:x>0.585</cdr:x>
      <cdr:y>0.70033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F5AE0AF5-411B-4D10-B75D-8A9E928A4B77}"/>
            </a:ext>
          </a:extLst>
        </cdr:cNvPr>
        <cdr:cNvSpPr txBox="1"/>
      </cdr:nvSpPr>
      <cdr:spPr>
        <a:xfrm xmlns:a="http://schemas.openxmlformats.org/drawingml/2006/main">
          <a:off x="2270760" y="2682875"/>
          <a:ext cx="1295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0.355</cdr:x>
      <cdr:y>0.5</cdr:y>
    </cdr:from>
    <cdr:to>
      <cdr:x>0.57</cdr:x>
      <cdr:y>0.67802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="" xmlns:a16="http://schemas.microsoft.com/office/drawing/2014/main" id="{5DADD36E-2B63-4AF9-A825-738CF5B0EA11}"/>
            </a:ext>
          </a:extLst>
        </cdr:cNvPr>
        <cdr:cNvSpPr txBox="1"/>
      </cdr:nvSpPr>
      <cdr:spPr>
        <a:xfrm xmlns:a="http://schemas.openxmlformats.org/drawingml/2006/main">
          <a:off x="2164080" y="2568257"/>
          <a:ext cx="131064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200" dirty="0"/>
            <a:t>8 493,6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0.01915</cdr:x>
      <cdr:y>0</cdr:y>
    </cdr:from>
    <cdr:to>
      <cdr:x>0.29242</cdr:x>
      <cdr:y>0.31211</cdr:y>
    </cdr:to>
    <cdr:sp macro="" textlink="">
      <cdr:nvSpPr>
        <cdr:cNvPr id="2" name="Прямоугольная выноска 1"/>
        <cdr:cNvSpPr/>
      </cdr:nvSpPr>
      <cdr:spPr>
        <a:xfrm xmlns:a="http://schemas.openxmlformats.org/drawingml/2006/main">
          <a:off x="81572" y="0"/>
          <a:ext cx="1164214" cy="678504"/>
        </a:xfrm>
        <a:prstGeom xmlns:a="http://schemas.openxmlformats.org/drawingml/2006/main" prst="wedgeRectCallout">
          <a:avLst>
            <a:gd name="adj1" fmla="val 82587"/>
            <a:gd name="adj2" fmla="val 65575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tx1"/>
              </a:solidFill>
            </a:rPr>
            <a:t>Собственные средства 10 %</a:t>
          </a:r>
        </a:p>
      </cdr:txBody>
    </cdr:sp>
  </cdr:relSizeAnchor>
  <cdr:relSizeAnchor xmlns:cdr="http://schemas.openxmlformats.org/drawingml/2006/chartDrawing">
    <cdr:from>
      <cdr:x>0.74375</cdr:x>
      <cdr:y>0.0237</cdr:y>
    </cdr:from>
    <cdr:to>
      <cdr:x>0.97415</cdr:x>
      <cdr:y>0.34221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3168553" y="51515"/>
          <a:ext cx="981595" cy="692416"/>
        </a:xfrm>
        <a:prstGeom xmlns:a="http://schemas.openxmlformats.org/drawingml/2006/main" prst="wedgeRectCallout">
          <a:avLst>
            <a:gd name="adj1" fmla="val -62228"/>
            <a:gd name="adj2" fmla="val 96530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tx1"/>
              </a:solidFill>
            </a:rPr>
            <a:t>Грант 90 %</a:t>
          </a:r>
        </a:p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0.79549</cdr:x>
      <cdr:y>0.10095</cdr:y>
    </cdr:from>
    <cdr:to>
      <cdr:x>1</cdr:x>
      <cdr:y>0.36325</cdr:y>
    </cdr:to>
    <cdr:sp macro="" textlink="">
      <cdr:nvSpPr>
        <cdr:cNvPr id="2" name="Прямоугольная выноска 1"/>
        <cdr:cNvSpPr/>
      </cdr:nvSpPr>
      <cdr:spPr>
        <a:xfrm xmlns:a="http://schemas.openxmlformats.org/drawingml/2006/main">
          <a:off x="3430808" y="239155"/>
          <a:ext cx="882033" cy="621425"/>
        </a:xfrm>
        <a:prstGeom xmlns:a="http://schemas.openxmlformats.org/drawingml/2006/main" prst="wedgeRectCallout">
          <a:avLst>
            <a:gd name="adj1" fmla="val -93849"/>
            <a:gd name="adj2" fmla="val 81453"/>
          </a:avLst>
        </a:prstGeom>
        <a:solidFill xmlns:a="http://schemas.openxmlformats.org/drawingml/2006/main">
          <a:schemeClr val="accent1">
            <a:alpha val="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1100" b="0" i="0" u="none" strike="noStrike" kern="1200" baseline="0">
              <a:solidFill>
                <a:srgbClr val="EEECE1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r>
            <a:rPr lang="ru-RU" dirty="0">
              <a:solidFill>
                <a:srgbClr val="FF0000"/>
              </a:solidFill>
            </a:rPr>
            <a:t>грант
75-90%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8DA57809-A33C-49FE-90EE-4E85470F3C37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9" y="9429751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DD669323-B4B8-4977-8EE4-00E9E74428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231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135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135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FD863A92-12B0-42A5-9941-3D7488C9AA8A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29" tIns="45715" rIns="91429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8134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BABBBD82-A407-46B3-96D6-3EE23DA97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601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BBD82-A407-46B3-96D6-3EE23DA972B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296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BBD82-A407-46B3-96D6-3EE23DA972B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2963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BBD82-A407-46B3-96D6-3EE23DA972B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527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10BB-8640-48E9-968A-8BB24CE8847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26.11.2025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18DC8-D69B-4DD4-B705-BAB4D55822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02927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90F60-0B24-4B8B-B584-C203A1C982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26.11.2025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4B0C-5B1C-4D2D-BC6C-401DA1BA2B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66451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983C3-54D8-41D7-AD5E-0B7A6311CB2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26.11.2025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A8B8-A5A1-467E-AAA9-A273952E32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839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285B3-D8D8-48E4-9CAA-6D1FAD7E54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26.11.2025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03EE-5A49-4316-A1E6-2B88028E4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84677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5" y="4406900"/>
            <a:ext cx="10363200" cy="1362075"/>
          </a:xfrm>
        </p:spPr>
        <p:txBody>
          <a:bodyPr anchor="t"/>
          <a:lstStyle>
            <a:lvl1pPr algn="l">
              <a:defRPr sz="4799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5" y="2906714"/>
            <a:ext cx="10363200" cy="1500187"/>
          </a:xfrm>
        </p:spPr>
        <p:txBody>
          <a:bodyPr anchor="b"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544225" indent="0">
              <a:buNone/>
              <a:defRPr sz="2099">
                <a:solidFill>
                  <a:schemeClr val="tx1">
                    <a:tint val="75000"/>
                  </a:schemeClr>
                </a:solidFill>
              </a:defRPr>
            </a:lvl2pPr>
            <a:lvl3pPr marL="1088449" indent="0">
              <a:buNone/>
              <a:defRPr sz="1899">
                <a:solidFill>
                  <a:schemeClr val="tx1">
                    <a:tint val="75000"/>
                  </a:schemeClr>
                </a:solidFill>
              </a:defRPr>
            </a:lvl3pPr>
            <a:lvl4pPr marL="1632674" indent="0">
              <a:buNone/>
              <a:defRPr sz="1699">
                <a:solidFill>
                  <a:schemeClr val="tx1">
                    <a:tint val="75000"/>
                  </a:schemeClr>
                </a:solidFill>
              </a:defRPr>
            </a:lvl4pPr>
            <a:lvl5pPr marL="2176899" indent="0">
              <a:buNone/>
              <a:defRPr sz="1699">
                <a:solidFill>
                  <a:schemeClr val="tx1">
                    <a:tint val="75000"/>
                  </a:schemeClr>
                </a:solidFill>
              </a:defRPr>
            </a:lvl5pPr>
            <a:lvl6pPr marL="2721123" indent="0">
              <a:buNone/>
              <a:defRPr sz="1699">
                <a:solidFill>
                  <a:schemeClr val="tx1">
                    <a:tint val="75000"/>
                  </a:schemeClr>
                </a:solidFill>
              </a:defRPr>
            </a:lvl6pPr>
            <a:lvl7pPr marL="3265348" indent="0">
              <a:buNone/>
              <a:defRPr sz="1699">
                <a:solidFill>
                  <a:schemeClr val="tx1">
                    <a:tint val="75000"/>
                  </a:schemeClr>
                </a:solidFill>
              </a:defRPr>
            </a:lvl7pPr>
            <a:lvl8pPr marL="3809573" indent="0">
              <a:buNone/>
              <a:defRPr sz="1699">
                <a:solidFill>
                  <a:schemeClr val="tx1">
                    <a:tint val="75000"/>
                  </a:schemeClr>
                </a:solidFill>
              </a:defRPr>
            </a:lvl8pPr>
            <a:lvl9pPr marL="4353797" indent="0">
              <a:buNone/>
              <a:defRPr sz="16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95817-A8C2-4F0D-BDB6-2F19296831A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26.11.2025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8155-2C58-4376-9E9F-B37F8CBA56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53372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299"/>
            </a:lvl1pPr>
            <a:lvl2pPr>
              <a:defRPr sz="2899"/>
            </a:lvl2pPr>
            <a:lvl3pPr>
              <a:defRPr sz="2399"/>
            </a:lvl3pPr>
            <a:lvl4pPr>
              <a:defRPr sz="2099"/>
            </a:lvl4pPr>
            <a:lvl5pPr>
              <a:defRPr sz="2099"/>
            </a:lvl5pPr>
            <a:lvl6pPr>
              <a:defRPr sz="2099"/>
            </a:lvl6pPr>
            <a:lvl7pPr>
              <a:defRPr sz="2099"/>
            </a:lvl7pPr>
            <a:lvl8pPr>
              <a:defRPr sz="2099"/>
            </a:lvl8pPr>
            <a:lvl9pPr>
              <a:defRPr sz="20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299"/>
            </a:lvl1pPr>
            <a:lvl2pPr>
              <a:defRPr sz="2899"/>
            </a:lvl2pPr>
            <a:lvl3pPr>
              <a:defRPr sz="2399"/>
            </a:lvl3pPr>
            <a:lvl4pPr>
              <a:defRPr sz="2099"/>
            </a:lvl4pPr>
            <a:lvl5pPr>
              <a:defRPr sz="2099"/>
            </a:lvl5pPr>
            <a:lvl6pPr>
              <a:defRPr sz="2099"/>
            </a:lvl6pPr>
            <a:lvl7pPr>
              <a:defRPr sz="2099"/>
            </a:lvl7pPr>
            <a:lvl8pPr>
              <a:defRPr sz="2099"/>
            </a:lvl8pPr>
            <a:lvl9pPr>
              <a:defRPr sz="20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8ED13-575F-4CF5-92A0-4A9FDF05AE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26.11.2025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2EFB-B466-4B93-8DD8-6B8D17B459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30937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899" b="1"/>
            </a:lvl1pPr>
            <a:lvl2pPr marL="544225" indent="0">
              <a:buNone/>
              <a:defRPr sz="2399" b="1"/>
            </a:lvl2pPr>
            <a:lvl3pPr marL="1088449" indent="0">
              <a:buNone/>
              <a:defRPr sz="2099" b="1"/>
            </a:lvl3pPr>
            <a:lvl4pPr marL="1632674" indent="0">
              <a:buNone/>
              <a:defRPr sz="1899" b="1"/>
            </a:lvl4pPr>
            <a:lvl5pPr marL="2176899" indent="0">
              <a:buNone/>
              <a:defRPr sz="1899" b="1"/>
            </a:lvl5pPr>
            <a:lvl6pPr marL="2721123" indent="0">
              <a:buNone/>
              <a:defRPr sz="1899" b="1"/>
            </a:lvl6pPr>
            <a:lvl7pPr marL="3265348" indent="0">
              <a:buNone/>
              <a:defRPr sz="1899" b="1"/>
            </a:lvl7pPr>
            <a:lvl8pPr marL="3809573" indent="0">
              <a:buNone/>
              <a:defRPr sz="1899" b="1"/>
            </a:lvl8pPr>
            <a:lvl9pPr marL="4353797" indent="0">
              <a:buNone/>
              <a:defRPr sz="189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</p:spPr>
        <p:txBody>
          <a:bodyPr/>
          <a:lstStyle>
            <a:lvl1pPr>
              <a:defRPr sz="2899"/>
            </a:lvl1pPr>
            <a:lvl2pPr>
              <a:defRPr sz="2399"/>
            </a:lvl2pPr>
            <a:lvl3pPr>
              <a:defRPr sz="2099"/>
            </a:lvl3pPr>
            <a:lvl4pPr>
              <a:defRPr sz="1899"/>
            </a:lvl4pPr>
            <a:lvl5pPr>
              <a:defRPr sz="1899"/>
            </a:lvl5pPr>
            <a:lvl6pPr>
              <a:defRPr sz="1899"/>
            </a:lvl6pPr>
            <a:lvl7pPr>
              <a:defRPr sz="1899"/>
            </a:lvl7pPr>
            <a:lvl8pPr>
              <a:defRPr sz="1899"/>
            </a:lvl8pPr>
            <a:lvl9pPr>
              <a:defRPr sz="18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899" b="1"/>
            </a:lvl1pPr>
            <a:lvl2pPr marL="544225" indent="0">
              <a:buNone/>
              <a:defRPr sz="2399" b="1"/>
            </a:lvl2pPr>
            <a:lvl3pPr marL="1088449" indent="0">
              <a:buNone/>
              <a:defRPr sz="2099" b="1"/>
            </a:lvl3pPr>
            <a:lvl4pPr marL="1632674" indent="0">
              <a:buNone/>
              <a:defRPr sz="1899" b="1"/>
            </a:lvl4pPr>
            <a:lvl5pPr marL="2176899" indent="0">
              <a:buNone/>
              <a:defRPr sz="1899" b="1"/>
            </a:lvl5pPr>
            <a:lvl6pPr marL="2721123" indent="0">
              <a:buNone/>
              <a:defRPr sz="1899" b="1"/>
            </a:lvl6pPr>
            <a:lvl7pPr marL="3265348" indent="0">
              <a:buNone/>
              <a:defRPr sz="1899" b="1"/>
            </a:lvl7pPr>
            <a:lvl8pPr marL="3809573" indent="0">
              <a:buNone/>
              <a:defRPr sz="1899" b="1"/>
            </a:lvl8pPr>
            <a:lvl9pPr marL="4353797" indent="0">
              <a:buNone/>
              <a:defRPr sz="189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7" y="2174876"/>
            <a:ext cx="5389034" cy="3951288"/>
          </a:xfrm>
        </p:spPr>
        <p:txBody>
          <a:bodyPr/>
          <a:lstStyle>
            <a:lvl1pPr>
              <a:defRPr sz="2899"/>
            </a:lvl1pPr>
            <a:lvl2pPr>
              <a:defRPr sz="2399"/>
            </a:lvl2pPr>
            <a:lvl3pPr>
              <a:defRPr sz="2099"/>
            </a:lvl3pPr>
            <a:lvl4pPr>
              <a:defRPr sz="1899"/>
            </a:lvl4pPr>
            <a:lvl5pPr>
              <a:defRPr sz="1899"/>
            </a:lvl5pPr>
            <a:lvl6pPr>
              <a:defRPr sz="1899"/>
            </a:lvl6pPr>
            <a:lvl7pPr>
              <a:defRPr sz="1899"/>
            </a:lvl7pPr>
            <a:lvl8pPr>
              <a:defRPr sz="1899"/>
            </a:lvl8pPr>
            <a:lvl9pPr>
              <a:defRPr sz="18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E81A6-CEF7-42F0-B3C6-BDC3C8D761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26.11.2025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2DFC3-A927-4FD5-998D-5FEF529FDC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569366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B5EED-01B2-4063-80BC-7DAE2A2F40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26.11.2025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E66FA-4276-447F-A3C7-9121683CB1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0953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19384-A693-4176-B559-C010BE64793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26.11.2025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CE58-DD8F-41A7-82C0-941C977FA5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2138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399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799"/>
            </a:lvl1pPr>
            <a:lvl2pPr>
              <a:defRPr sz="3299"/>
            </a:lvl2pPr>
            <a:lvl3pPr>
              <a:defRPr sz="2899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99"/>
            </a:lvl1pPr>
            <a:lvl2pPr marL="544225" indent="0">
              <a:buNone/>
              <a:defRPr sz="1400"/>
            </a:lvl2pPr>
            <a:lvl3pPr marL="1088449" indent="0">
              <a:buNone/>
              <a:defRPr sz="1200"/>
            </a:lvl3pPr>
            <a:lvl4pPr marL="1632674" indent="0">
              <a:buNone/>
              <a:defRPr sz="1100"/>
            </a:lvl4pPr>
            <a:lvl5pPr marL="2176899" indent="0">
              <a:buNone/>
              <a:defRPr sz="1100"/>
            </a:lvl5pPr>
            <a:lvl6pPr marL="2721123" indent="0">
              <a:buNone/>
              <a:defRPr sz="1100"/>
            </a:lvl6pPr>
            <a:lvl7pPr marL="3265348" indent="0">
              <a:buNone/>
              <a:defRPr sz="1100"/>
            </a:lvl7pPr>
            <a:lvl8pPr marL="3809573" indent="0">
              <a:buNone/>
              <a:defRPr sz="1100"/>
            </a:lvl8pPr>
            <a:lvl9pPr marL="4353797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6A0BF-1D31-42A0-A84C-F0C86BE0E21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26.11.2025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71D5-AFD1-4600-87B8-EC0E16363B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773126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8" y="4800601"/>
            <a:ext cx="7315200" cy="566738"/>
          </a:xfrm>
        </p:spPr>
        <p:txBody>
          <a:bodyPr anchor="b"/>
          <a:lstStyle>
            <a:lvl1pPr algn="l">
              <a:defRPr sz="2399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8" y="612776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799"/>
            </a:lvl1pPr>
            <a:lvl2pPr marL="544225" indent="0">
              <a:buNone/>
              <a:defRPr sz="3299"/>
            </a:lvl2pPr>
            <a:lvl3pPr marL="1088449" indent="0">
              <a:buNone/>
              <a:defRPr sz="2899"/>
            </a:lvl3pPr>
            <a:lvl4pPr marL="1632674" indent="0">
              <a:buNone/>
              <a:defRPr sz="2399"/>
            </a:lvl4pPr>
            <a:lvl5pPr marL="2176899" indent="0">
              <a:buNone/>
              <a:defRPr sz="2399"/>
            </a:lvl5pPr>
            <a:lvl6pPr marL="2721123" indent="0">
              <a:buNone/>
              <a:defRPr sz="2399"/>
            </a:lvl6pPr>
            <a:lvl7pPr marL="3265348" indent="0">
              <a:buNone/>
              <a:defRPr sz="2399"/>
            </a:lvl7pPr>
            <a:lvl8pPr marL="3809573" indent="0">
              <a:buNone/>
              <a:defRPr sz="2399"/>
            </a:lvl8pPr>
            <a:lvl9pPr marL="4353797" indent="0">
              <a:buNone/>
              <a:defRPr sz="2399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699"/>
            </a:lvl1pPr>
            <a:lvl2pPr marL="544225" indent="0">
              <a:buNone/>
              <a:defRPr sz="1400"/>
            </a:lvl2pPr>
            <a:lvl3pPr marL="1088449" indent="0">
              <a:buNone/>
              <a:defRPr sz="1200"/>
            </a:lvl3pPr>
            <a:lvl4pPr marL="1632674" indent="0">
              <a:buNone/>
              <a:defRPr sz="1100"/>
            </a:lvl4pPr>
            <a:lvl5pPr marL="2176899" indent="0">
              <a:buNone/>
              <a:defRPr sz="1100"/>
            </a:lvl5pPr>
            <a:lvl6pPr marL="2721123" indent="0">
              <a:buNone/>
              <a:defRPr sz="1100"/>
            </a:lvl6pPr>
            <a:lvl7pPr marL="3265348" indent="0">
              <a:buNone/>
              <a:defRPr sz="1100"/>
            </a:lvl7pPr>
            <a:lvl8pPr marL="3809573" indent="0">
              <a:buNone/>
              <a:defRPr sz="1100"/>
            </a:lvl8pPr>
            <a:lvl9pPr marL="4353797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6385A-7015-4D0B-8591-8A20EE5FB1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26.11.2025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6B163-F42F-4558-B02B-D3FE90136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08568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18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78" tIns="54439" rIns="108878" bIns="5443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78" tIns="54439" rIns="108878" bIns="544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350"/>
            <a:ext cx="2844800" cy="365125"/>
          </a:xfrm>
          <a:prstGeom prst="rect">
            <a:avLst/>
          </a:prstGeom>
        </p:spPr>
        <p:txBody>
          <a:bodyPr vert="horz" lIns="108878" tIns="54439" rIns="108878" bIns="5443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7171CE-D043-49F0-8077-120E8783073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26.11.2025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108878" tIns="54439" rIns="108878" bIns="5443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108878" tIns="54439" rIns="108878" bIns="54439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C122BA-4C5C-4491-A08D-C4920A45C1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49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519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5pPr>
      <a:lvl6pPr marL="544225"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6pPr>
      <a:lvl7pPr marL="1088449"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7pPr>
      <a:lvl8pPr marL="1632674"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8pPr>
      <a:lvl9pPr marL="2176899"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9pPr>
    </p:titleStyle>
    <p:bodyStyle>
      <a:lvl1pPr marL="408169" indent="-40816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1pPr>
      <a:lvl2pPr marL="884366" indent="-34014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299" kern="1200">
          <a:solidFill>
            <a:schemeClr val="tx1"/>
          </a:solidFill>
          <a:latin typeface="+mn-lt"/>
          <a:ea typeface="+mn-ea"/>
          <a:cs typeface="+mn-cs"/>
        </a:defRPr>
      </a:lvl2pPr>
      <a:lvl3pPr marL="1360562" indent="-27211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99" kern="1200">
          <a:solidFill>
            <a:schemeClr val="tx1"/>
          </a:solidFill>
          <a:latin typeface="+mn-lt"/>
          <a:ea typeface="+mn-ea"/>
          <a:cs typeface="+mn-cs"/>
        </a:defRPr>
      </a:lvl3pPr>
      <a:lvl4pPr marL="1904786" indent="-27211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49011" indent="-27211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2993236" indent="-272112" algn="l" defTabSz="1088449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537460" indent="-272112" algn="l" defTabSz="1088449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081685" indent="-272112" algn="l" defTabSz="1088449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625910" indent="-272112" algn="l" defTabSz="1088449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44225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1088449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3pPr>
      <a:lvl4pPr marL="1632674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4pPr>
      <a:lvl5pPr marL="2176899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5pPr>
      <a:lvl6pPr marL="2721123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6pPr>
      <a:lvl7pPr marL="3265348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7pPr>
      <a:lvl8pPr marL="3809573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8pPr>
      <a:lvl9pPr marL="4353797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.png"/><Relationship Id="rId3" Type="http://schemas.openxmlformats.org/officeDocument/2006/relationships/chart" Target="../charts/chart4.xml"/><Relationship Id="rId7" Type="http://schemas.openxmlformats.org/officeDocument/2006/relationships/image" Target="../media/image6.png"/><Relationship Id="rId12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5" Type="http://schemas.openxmlformats.org/officeDocument/2006/relationships/image" Target="../media/image11.png"/><Relationship Id="rId10" Type="http://schemas.openxmlformats.org/officeDocument/2006/relationships/chart" Target="../charts/chart5.xml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chart" Target="../charts/chart6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hyperlink" Target="https://promote.budget.gov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6057900" y="4368801"/>
            <a:ext cx="533400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МУХАМАДИЯРОВ ИЛЬМИР МИНУЛЛОВИЧ</a:t>
            </a:r>
          </a:p>
          <a:p>
            <a:pPr eaLnBrk="1" hangingPunct="1"/>
            <a:endParaRPr lang="ru-RU" sz="1600" b="1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  <a:p>
            <a:pPr eaLnBrk="1" hangingPunct="1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Начальник отдела развития малых форм хозяйствования и кооперации </a:t>
            </a:r>
          </a:p>
          <a:p>
            <a:pPr eaLnBrk="1" hangingPunct="1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Министерства сельского хозяйства </a:t>
            </a:r>
            <a:b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Республики Башкортостан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905815" y="1394063"/>
            <a:ext cx="9290372" cy="2062103"/>
          </a:xfrm>
          <a:prstGeom prst="rect">
            <a:avLst/>
          </a:prstGeom>
          <a:gradFill>
            <a:gsLst>
              <a:gs pos="90000">
                <a:schemeClr val="accent3">
                  <a:lumMod val="75000"/>
                </a:schemeClr>
              </a:gs>
              <a:gs pos="22000">
                <a:schemeClr val="accent1">
                  <a:tint val="44500"/>
                  <a:satMod val="160000"/>
                </a:schemeClr>
              </a:gs>
              <a:gs pos="45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ИЗМЕНЕНИЯ В ГОСПРОГРАММЕ. ТРАНСФОРМАЦИЯ АДРЕСНЫХ МЕР ПОДДЕРЖКИ МАЛЫМ ФОРМАМ ХОЗЯЙСТВОВАНИЯ. АГРОТУРИЗМ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4518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3500" y="5975676"/>
            <a:ext cx="1238501" cy="860417"/>
          </a:xfrm>
          <a:prstGeom prst="rect">
            <a:avLst/>
          </a:prstGeom>
        </p:spPr>
        <p:txBody>
          <a:bodyPr/>
          <a:lstStyle/>
          <a:p>
            <a:fld id="{81B65754-9B92-474F-AFAB-D498CD6324E3}" type="slidenum">
              <a:rPr lang="ru-RU" smtClean="0">
                <a:solidFill>
                  <a:schemeClr val="tx1"/>
                </a:solidFill>
              </a:rPr>
              <a:pPr/>
              <a:t>10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6735" y="261382"/>
            <a:ext cx="10861924" cy="630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ru-RU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 на реализацию проектов «</a:t>
            </a:r>
            <a:r>
              <a:rPr lang="ru-RU" b="1" i="1" u="sng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Агромотиватор</a:t>
            </a:r>
            <a:r>
              <a:rPr lang="ru-RU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</a:p>
          <a:p>
            <a:pPr algn="ctr"/>
            <a:r>
              <a:rPr lang="ru-RU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(для участников СВО, с 2026 года)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-198010" y="1275856"/>
            <a:ext cx="10026847" cy="2939729"/>
            <a:chOff x="-3108746" y="1379023"/>
            <a:chExt cx="12489877" cy="293972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-3108746" y="3841080"/>
              <a:ext cx="6894111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484369" y="1379023"/>
              <a:ext cx="6896762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1750704391"/>
              </p:ext>
            </p:extLst>
          </p:nvPr>
        </p:nvGraphicFramePr>
        <p:xfrm>
          <a:off x="8142017" y="685582"/>
          <a:ext cx="3562127" cy="353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Рубль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35" y="3167359"/>
            <a:ext cx="926026" cy="9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16363" y="3120088"/>
            <a:ext cx="3048000" cy="1323151"/>
          </a:xfrm>
          <a:prstGeom prst="rect">
            <a:avLst/>
          </a:prstGeom>
        </p:spPr>
        <p:txBody>
          <a:bodyPr lIns="91431" tIns="45715" rIns="91431" bIns="45715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от 3 до 5 млн рублей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на все виды деятельности кроме разведения КРС</a:t>
            </a:r>
          </a:p>
        </p:txBody>
      </p:sp>
      <p:pic>
        <p:nvPicPr>
          <p:cNvPr id="27" name="Picture 2" descr="Рубль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47" y="119397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19347" y="1508720"/>
            <a:ext cx="3352362" cy="1015653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от 3 до 7 млн рублей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на разведение КРС или МРС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606" y="1209148"/>
            <a:ext cx="1015653" cy="101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203499" y="5839343"/>
            <a:ext cx="4074197" cy="40003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Срок освоения гранта –  18 мес.</a:t>
            </a:r>
            <a:endParaRPr lang="ru-RU" sz="2000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62" y="5516749"/>
            <a:ext cx="1045300" cy="10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086125"/>
              </p:ext>
            </p:extLst>
          </p:nvPr>
        </p:nvGraphicFramePr>
        <p:xfrm>
          <a:off x="5724236" y="3088730"/>
          <a:ext cx="1973944" cy="1378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69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869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89429">
                <a:tc>
                  <a:txBody>
                    <a:bodyPr/>
                    <a:lstStyle/>
                    <a:p>
                      <a:endParaRPr lang="ru-RU" sz="2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2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429">
                <a:tc>
                  <a:txBody>
                    <a:bodyPr/>
                    <a:lstStyle/>
                    <a:p>
                      <a:endParaRPr lang="ru-RU" sz="2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2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042" y="3098914"/>
            <a:ext cx="648543" cy="586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103" y="3451781"/>
            <a:ext cx="649675" cy="5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043" y="3889317"/>
            <a:ext cx="573292" cy="518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2" name="Диаграмма 41"/>
          <p:cNvGraphicFramePr/>
          <p:nvPr>
            <p:extLst>
              <p:ext uri="{D42A27DB-BD31-4B8C-83A1-F6EECF244321}">
                <p14:modId xmlns:p14="http://schemas.microsoft.com/office/powerpoint/2010/main" val="3832354858"/>
              </p:ext>
            </p:extLst>
          </p:nvPr>
        </p:nvGraphicFramePr>
        <p:xfrm>
          <a:off x="7973858" y="1275856"/>
          <a:ext cx="4260264" cy="2173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8100177" y="3566774"/>
            <a:ext cx="4209829" cy="5689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ru-RU" sz="2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схема финансирования стоимости проекта</a:t>
            </a:r>
            <a:endParaRPr lang="ru-RU" sz="20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68723" y="4508870"/>
            <a:ext cx="3048000" cy="923134"/>
          </a:xfrm>
          <a:prstGeom prst="rect">
            <a:avLst/>
          </a:prstGeom>
        </p:spPr>
        <p:txBody>
          <a:bodyPr lIns="91431" tIns="45715" rIns="91431" bIns="45715">
            <a:spAutoFit/>
          </a:bodyPr>
          <a:lstStyle/>
          <a:p>
            <a:pPr lvl="0"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Претендент – участник СВО, </a:t>
            </a:r>
            <a:r>
              <a:rPr lang="ru-RU" dirty="0"/>
              <a:t>уволенный с военной службы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6552" l="1970" r="891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62" y="4470804"/>
            <a:ext cx="972253" cy="972281"/>
          </a:xfrm>
          <a:prstGeom prst="ellipse">
            <a:avLst/>
          </a:prstGeom>
          <a:solidFill>
            <a:schemeClr val="bg1"/>
          </a:solidFill>
          <a:ln w="3175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4" name="Рисунок 23" descr="Picture background"/>
          <p:cNvPicPr/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2513" b="99747" l="0" r="41944">
                        <a14:foregroundMark x1="8406" y1="23356" x2="30181" y2="24283"/>
                        <a14:foregroundMark x1="31407" y1="25632" x2="38558" y2="35919"/>
                        <a14:foregroundMark x1="31582" y1="26560" x2="29860" y2="22934"/>
                        <a14:foregroundMark x1="2043" y1="34148" x2="0" y2="78583"/>
                        <a14:foregroundMark x1="2189" y1="35076" x2="7793" y2="22513"/>
                        <a14:foregroundMark x1="39813" y1="38196" x2="42002" y2="66526"/>
                        <a14:foregroundMark x1="1109" y1="94772" x2="23789" y2="99747"/>
                        <a14:foregroundMark x1="22242" y1="99747" x2="41681" y2="97470"/>
                        <a14:foregroundMark x1="0" y1="75885" x2="1401" y2="943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91" t="9033" r="57094" b="-27571"/>
          <a:stretch/>
        </p:blipFill>
        <p:spPr bwMode="auto">
          <a:xfrm>
            <a:off x="5831277" y="4532107"/>
            <a:ext cx="1152440" cy="117316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6" name="Picture 7">
            <a:extLst>
              <a:ext uri="{FF2B5EF4-FFF2-40B4-BE49-F238E27FC236}">
                <a16:creationId xmlns="" xmlns:a16="http://schemas.microsoft.com/office/drawing/2014/main" id="{5AEB5AFB-4F78-477A-8A72-B4BB5E59E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478" y="2085999"/>
            <a:ext cx="532038" cy="481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0985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3499" y="5975676"/>
            <a:ext cx="1238501" cy="860417"/>
          </a:xfrm>
          <a:prstGeom prst="rect">
            <a:avLst/>
          </a:prstGeom>
        </p:spPr>
        <p:txBody>
          <a:bodyPr/>
          <a:lstStyle/>
          <a:p>
            <a:fld id="{81B65754-9B92-474F-AFAB-D498CD6324E3}" type="slidenum">
              <a:rPr lang="ru-RU" smtClean="0">
                <a:solidFill>
                  <a:schemeClr val="tx1"/>
                </a:solidFill>
              </a:rPr>
              <a:pPr/>
              <a:t>11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201" y="387253"/>
            <a:ext cx="10017457" cy="504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Гранты </a:t>
            </a:r>
            <a:r>
              <a:rPr lang="ru-RU" sz="2800" b="1" i="1" u="sng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СПоК</a:t>
            </a:r>
            <a:endParaRPr lang="ru-RU" sz="2800" b="1" i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1273008"/>
            <a:ext cx="10026847" cy="2939729"/>
            <a:chOff x="-3108746" y="1379023"/>
            <a:chExt cx="12489877" cy="293972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-3108746" y="3841080"/>
              <a:ext cx="6894111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484369" y="1379023"/>
              <a:ext cx="6896762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33400" y="2610754"/>
            <a:ext cx="1117525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30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млн рублей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– но не более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80 %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стоимости проекта, </a:t>
            </a:r>
            <a:r>
              <a:rPr lang="ru-RU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20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3400" y="1741964"/>
            <a:ext cx="11404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до 10 млн рублей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но не более 90 % стоимости проекта, </a:t>
            </a:r>
            <a:r>
              <a:rPr lang="ru-RU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10%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1358" y="5318359"/>
            <a:ext cx="7924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Срок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использования гранта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24 мес.</a:t>
            </a:r>
          </a:p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Минимальная сумма гранта -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млн.рублей</a:t>
            </a:r>
            <a:endParaRPr lang="ru-R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269" y="3588655"/>
            <a:ext cx="1117525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50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млн рублей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– но не более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70 %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стоимости проекта, </a:t>
            </a:r>
            <a:r>
              <a:rPr lang="ru-RU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30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70269" y="4347630"/>
            <a:ext cx="1117525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млн рублей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– но не более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60 %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стоимости проекта, </a:t>
            </a:r>
            <a:r>
              <a:rPr lang="ru-RU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40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613369887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B65754-9B92-474F-AFAB-D498CD6324E3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5702" y="222854"/>
            <a:ext cx="11896298" cy="504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 на возмещение части затрат СПОК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5701" y="1040070"/>
            <a:ext cx="6096000" cy="246221"/>
          </a:xfrm>
          <a:prstGeom prst="rect">
            <a:avLst/>
          </a:prstGeom>
        </p:spPr>
        <p:txBody>
          <a:bodyPr lIns="91431" tIns="45715" rIns="91431" bIns="45715">
            <a:spAutoFit/>
          </a:bodyPr>
          <a:lstStyle/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3944" y="2162630"/>
            <a:ext cx="7271657" cy="36932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126344" y="2315030"/>
            <a:ext cx="7271657" cy="36932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278744" y="2467429"/>
            <a:ext cx="7271657" cy="36932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431144" y="2619829"/>
            <a:ext cx="7271657" cy="36932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965673" y="1415480"/>
            <a:ext cx="2823029" cy="120031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lvl="0"/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приобретение техники и оборудования для внесения в неделимый фонд </a:t>
            </a: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СПоК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1197429" y="1419501"/>
            <a:ext cx="2852058" cy="147731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lvl="0"/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приобретение имущества с целью передачи в собственность членов </a:t>
            </a: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СПоК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824686" y="1419500"/>
            <a:ext cx="3207657" cy="1200318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lvl="0"/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реализацию с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 продукции, принятой от членов кооператива</a:t>
            </a:r>
            <a:b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87444" y="4652853"/>
            <a:ext cx="2852058" cy="923320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lvl="0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Возмещение 50% затрат</a:t>
            </a:r>
          </a:p>
          <a:p>
            <a:pPr lvl="0"/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10 млн рублей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15758" y="4652852"/>
            <a:ext cx="2763185" cy="923320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lvl="0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Возмещение 50% затрат</a:t>
            </a:r>
          </a:p>
          <a:p>
            <a:pPr lvl="0"/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3 млн рублей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834338" y="4837474"/>
            <a:ext cx="2409371" cy="1200318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lvl="0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Возмещение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15%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затрат, не более 20 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млн.руб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1 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СПоК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2" descr="Рубль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431" y="3634319"/>
            <a:ext cx="926026" cy="9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Рубль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803" y="3717717"/>
            <a:ext cx="926026" cy="9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Рубль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556" y="3666805"/>
            <a:ext cx="926026" cy="9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16" t="60563" r="20730" b="11327"/>
          <a:stretch/>
        </p:blipFill>
        <p:spPr bwMode="auto">
          <a:xfrm>
            <a:off x="2766" y="1271382"/>
            <a:ext cx="12189234" cy="536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843497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B65754-9B92-474F-AFAB-D498CD6324E3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5702" y="222854"/>
            <a:ext cx="11896298" cy="504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 на реализацию проектов «</a:t>
            </a:r>
            <a:r>
              <a:rPr lang="ru-RU" sz="2800" b="1" i="1" u="sng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Агротуризм</a:t>
            </a:r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</a:p>
          <a:p>
            <a:pPr algn="ctr"/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(сельский туризм)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239976626"/>
              </p:ext>
            </p:extLst>
          </p:nvPr>
        </p:nvGraphicFramePr>
        <p:xfrm>
          <a:off x="152402" y="1766737"/>
          <a:ext cx="4838699" cy="4336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6025463" y="1593127"/>
            <a:ext cx="5485096" cy="1030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Гранты в размере:</a:t>
            </a:r>
          </a:p>
          <a:p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млн. руб.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10% собственных средств</a:t>
            </a:r>
          </a:p>
          <a:p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млн. руб.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15% собственных средств</a:t>
            </a:r>
          </a:p>
          <a:p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млн. руб.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 20% собственных средств</a:t>
            </a:r>
          </a:p>
          <a:p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млн. руб.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 25% собственных средств</a:t>
            </a:r>
          </a:p>
          <a:p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освоения гранта – 18 мес.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4687312"/>
              </p:ext>
            </p:extLst>
          </p:nvPr>
        </p:nvGraphicFramePr>
        <p:xfrm>
          <a:off x="295702" y="4210051"/>
          <a:ext cx="4704924" cy="3647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93017569"/>
              </p:ext>
            </p:extLst>
          </p:nvPr>
        </p:nvGraphicFramePr>
        <p:xfrm>
          <a:off x="295702" y="924025"/>
          <a:ext cx="4312841" cy="2369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5944299" y="3006895"/>
            <a:ext cx="6247702" cy="3229767"/>
            <a:chOff x="5271477" y="3006894"/>
            <a:chExt cx="6938637" cy="3672362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5361617" y="3033199"/>
              <a:ext cx="6848497" cy="3646057"/>
              <a:chOff x="-142794" y="1196492"/>
              <a:chExt cx="6685359" cy="1979115"/>
            </a:xfrm>
          </p:grpSpPr>
          <p:sp>
            <p:nvSpPr>
              <p:cNvPr id="23" name="Прямоугольник 22"/>
              <p:cNvSpPr/>
              <p:nvPr/>
            </p:nvSpPr>
            <p:spPr>
              <a:xfrm>
                <a:off x="0" y="1196492"/>
                <a:ext cx="6364913" cy="197911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4" name="Прямоугольник 23"/>
              <p:cNvSpPr/>
              <p:nvPr/>
            </p:nvSpPr>
            <p:spPr>
              <a:xfrm>
                <a:off x="-142794" y="1209211"/>
                <a:ext cx="6685359" cy="168707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02086" tIns="15240" rIns="85344" bIns="15240" numCol="1" spcCol="1270" anchor="t" anchorCtr="0">
                <a:noAutofit/>
              </a:bodyPr>
              <a:lstStyle/>
              <a:p>
                <a:pPr marL="114289" lvl="1" indent="-114289" algn="just" defTabSz="533347">
                  <a:lnSpc>
                    <a:spcPct val="150000"/>
                  </a:lnSpc>
                  <a:spcAft>
                    <a:spcPct val="20000"/>
                  </a:spcAft>
                  <a:buChar char="••"/>
                </a:pPr>
                <a:endParaRPr lang="ru-RU" sz="9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14289" lvl="1" indent="-114289" algn="just" defTabSz="533347">
                  <a:lnSpc>
                    <a:spcPct val="114000"/>
                  </a:lnSpc>
                  <a:spcAft>
                    <a:spcPct val="20000"/>
                  </a:spcAft>
                  <a:buChar char="••"/>
                </a:pPr>
                <a:endParaRPr lang="ru-RU" sz="9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15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приобретение, строительство, модернизация или реконструкция </a:t>
                </a:r>
                <a:r>
                  <a:rPr lang="ru-RU" sz="15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средств размещения;</a:t>
                </a:r>
              </a:p>
              <a:p>
                <a:r>
                  <a:rPr lang="ru-RU" sz="15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подключение средств размещения</a:t>
                </a:r>
                <a:r>
                  <a:rPr lang="ru-RU" sz="15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объектов, используемых для осуществления деятельности по оказанию услуг в сфере сельского туризма,  к электрическим, водо-, газо- и теплопроводным сетям, </a:t>
                </a:r>
                <a:r>
                  <a:rPr lang="ru-RU" sz="15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r>
                  <a:rPr lang="ru-RU" sz="15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приобретение и монтаж туристского оборудования</a:t>
                </a:r>
                <a:r>
                  <a:rPr lang="ru-RU" sz="15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ru-RU" sz="15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снаряжения и инвентаря </a:t>
                </a:r>
                <a:r>
                  <a:rPr lang="ru-RU" sz="15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 целях обеспечения эксплуатации туристических объектов, пунктов проката, объектов туристского показа и объектов развлекательной инфраструктуры, мебели и оборудования для оснащения средств размещения, техники, специализированного транспорта и оборудования;</a:t>
                </a:r>
              </a:p>
              <a:p>
                <a:r>
                  <a:rPr lang="ru-RU" sz="15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проведение работ по благоустройству территорий</a:t>
                </a:r>
                <a:r>
                  <a:rPr lang="ru-RU" sz="15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прилегающих к средствам размещения, </a:t>
                </a:r>
              </a:p>
              <a:p>
                <a:pPr marL="114289" lvl="1" indent="-114289" algn="just" defTabSz="533347">
                  <a:lnSpc>
                    <a:spcPct val="150000"/>
                  </a:lnSpc>
                  <a:spcAft>
                    <a:spcPct val="20000"/>
                  </a:spcAft>
                  <a:buChar char="••"/>
                </a:pPr>
                <a:endParaRPr lang="ru-RU" sz="9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" name="Группа 16"/>
            <p:cNvGrpSpPr/>
            <p:nvPr/>
          </p:nvGrpSpPr>
          <p:grpSpPr>
            <a:xfrm>
              <a:off x="5271477" y="3006894"/>
              <a:ext cx="6239074" cy="428299"/>
              <a:chOff x="-388944" y="741565"/>
              <a:chExt cx="5391716" cy="610038"/>
            </a:xfrm>
            <a:scene3d>
              <a:camera prst="orthographicFront"/>
              <a:lightRig rig="flat" dir="t"/>
            </a:scene3d>
          </p:grpSpPr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-388944" y="741565"/>
                <a:ext cx="5391716" cy="597532"/>
              </a:xfrm>
              <a:prstGeom prst="roundRect">
                <a:avLst/>
              </a:prstGeom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9" name="Скругленный прямоугольник 4"/>
              <p:cNvSpPr/>
              <p:nvPr/>
            </p:nvSpPr>
            <p:spPr>
              <a:xfrm>
                <a:off x="-388944" y="812408"/>
                <a:ext cx="5391716" cy="539195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53340" tIns="53340" rIns="53340" bIns="53340" numCol="1" spcCol="1270" anchor="ctr" anchorCtr="0">
                <a:noAutofit/>
              </a:bodyPr>
              <a:lstStyle/>
              <a:p>
                <a:pPr algn="just" defTabSz="622237">
                  <a:lnSpc>
                    <a:spcPct val="150000"/>
                  </a:lnSpc>
                  <a:spcAft>
                    <a:spcPct val="35000"/>
                  </a:spcAft>
                </a:pPr>
                <a:r>
                  <a:rPr lang="ru-RU" sz="14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«</a:t>
                </a:r>
                <a:r>
                  <a:rPr lang="ru-RU" sz="1400" dirty="0" err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Целевка</a:t>
                </a:r>
                <a:r>
                  <a:rPr lang="ru-RU" sz="14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»</a:t>
                </a:r>
              </a:p>
            </p:txBody>
          </p:sp>
        </p:grpSp>
      </p:grpSp>
      <p:sp>
        <p:nvSpPr>
          <p:cNvPr id="4" name="Прямоугольник 3"/>
          <p:cNvSpPr/>
          <p:nvPr/>
        </p:nvSpPr>
        <p:spPr>
          <a:xfrm>
            <a:off x="295701" y="1040070"/>
            <a:ext cx="6096000" cy="246221"/>
          </a:xfrm>
          <a:prstGeom prst="rect">
            <a:avLst/>
          </a:prstGeom>
        </p:spPr>
        <p:txBody>
          <a:bodyPr lIns="91431" tIns="45715" rIns="91431" bIns="45715">
            <a:spAutoFit/>
          </a:bodyPr>
          <a:lstStyle/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ая выноска 24"/>
          <p:cNvSpPr/>
          <p:nvPr/>
        </p:nvSpPr>
        <p:spPr>
          <a:xfrm>
            <a:off x="701174" y="1286291"/>
            <a:ext cx="1065079" cy="658963"/>
          </a:xfrm>
          <a:prstGeom prst="wedgeRectCallout">
            <a:avLst>
              <a:gd name="adj1" fmla="val 88758"/>
              <a:gd name="adj2" fmla="val 69087"/>
            </a:avLst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100" b="0" i="0" u="none" strike="noStrike" kern="1200" baseline="0">
                <a:solidFill>
                  <a:srgbClr val="EEECE1">
                    <a:lumMod val="5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dirty="0">
                <a:solidFill>
                  <a:srgbClr val="FF0000"/>
                </a:solidFill>
              </a:rPr>
              <a:t>собственные средства
10-25 %</a:t>
            </a:r>
          </a:p>
        </p:txBody>
      </p:sp>
    </p:spTree>
    <p:extLst>
      <p:ext uri="{BB962C8B-B14F-4D97-AF65-F5344CB8AC3E}">
        <p14:creationId xmlns:p14="http://schemas.microsoft.com/office/powerpoint/2010/main" val="763286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B65754-9B92-474F-AFAB-D498CD6324E3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5702" y="222854"/>
            <a:ext cx="11896298" cy="504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подачи документов </a:t>
            </a:r>
          </a:p>
          <a:p>
            <a:pPr algn="ctr"/>
            <a:r>
              <a:rPr lang="ru-RU" sz="24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Шифр гранта 25-882-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R4802-1-0104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800" b="1" i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5701" y="1040070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3943" y="2130363"/>
            <a:ext cx="7271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126343" y="2315029"/>
            <a:ext cx="7271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278743" y="2467429"/>
            <a:ext cx="7271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002051" y="2764865"/>
            <a:ext cx="833119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Объявление о приеме документов на сайте МСХ РБ 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https://agriculture.bashkortostan.ru/documents/active/618140/</a:t>
            </a:r>
            <a:endParaRPr lang="ru-RU" sz="3200" u="sng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54451" y="1682646"/>
            <a:ext cx="8178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Портал </a:t>
            </a:r>
            <a:r>
              <a:rPr lang="ru-RU" sz="3200" u="sng" dirty="0">
                <a:hlinkClick r:id="rId2"/>
              </a:rPr>
              <a:t>https://promote.budget.gov.ru/</a:t>
            </a:r>
            <a:endParaRPr lang="ru-RU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172" y="1329052"/>
            <a:ext cx="1491344" cy="1487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Вход в портал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21" y="1517737"/>
            <a:ext cx="981957" cy="98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540" y="3141497"/>
            <a:ext cx="1582058" cy="1568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Рекламное объявление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21" y="2983117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126341" y="5241890"/>
            <a:ext cx="7919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Объявление на портале</a:t>
            </a:r>
            <a:endParaRPr lang="ru-RU" sz="3200" u="sng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172" y="4848190"/>
            <a:ext cx="1536103" cy="1563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Рекламное объявление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00" y="4848190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433530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41300"/>
            <a:ext cx="10972800" cy="825500"/>
          </a:xfrm>
        </p:spPr>
        <p:txBody>
          <a:bodyPr/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Вход в портал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C203EE-5A49-4316-A1E6-2B88028E4D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t="9403" b="3702"/>
          <a:stretch/>
        </p:blipFill>
        <p:spPr bwMode="auto">
          <a:xfrm>
            <a:off x="927100" y="1003300"/>
            <a:ext cx="10502900" cy="574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582883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27010" y="2587625"/>
            <a:ext cx="7271657" cy="860425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839354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Динамика количества КФХ В Республике Башкортостан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4247249"/>
              </p:ext>
            </p:extLst>
          </p:nvPr>
        </p:nvGraphicFramePr>
        <p:xfrm>
          <a:off x="609600" y="1657350"/>
          <a:ext cx="10972799" cy="4926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C203EE-5A49-4316-A1E6-2B88028E4D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5485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7EF659-5D88-4711-A7CD-D441B26F6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807402"/>
          </a:xfrm>
        </p:spPr>
        <p:txBody>
          <a:bodyPr/>
          <a:lstStyle/>
          <a:p>
            <a:r>
              <a:rPr lang="ru-RU" sz="3600" dirty="0"/>
              <a:t>Валовая продукция сельского хозяйства в 2024 году</a:t>
            </a: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="" xmlns:a16="http://schemas.microsoft.com/office/drawing/2014/main" id="{D1925DE2-2A47-4681-9A7E-3C751E49CB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6158544"/>
              </p:ext>
            </p:extLst>
          </p:nvPr>
        </p:nvGraphicFramePr>
        <p:xfrm>
          <a:off x="6096001" y="1082040"/>
          <a:ext cx="6095999" cy="5775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6E6DCC90-8F60-4ACF-87D7-CD2F08D9C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C203EE-5A49-4316-A1E6-2B88028E4D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9" name="Объект 6">
            <a:extLst>
              <a:ext uri="{FF2B5EF4-FFF2-40B4-BE49-F238E27FC236}">
                <a16:creationId xmlns="" xmlns:a16="http://schemas.microsoft.com/office/drawing/2014/main" id="{C22AC66C-05E3-495F-8F7D-A909323914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3656904"/>
              </p:ext>
            </p:extLst>
          </p:nvPr>
        </p:nvGraphicFramePr>
        <p:xfrm>
          <a:off x="2" y="1082043"/>
          <a:ext cx="6095998" cy="5775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0925184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34B4369-99FB-4AE8-AF66-7681B592E240}"/>
              </a:ext>
            </a:extLst>
          </p:cNvPr>
          <p:cNvSpPr txBox="1"/>
          <p:nvPr/>
        </p:nvSpPr>
        <p:spPr>
          <a:xfrm>
            <a:off x="389465" y="431775"/>
            <a:ext cx="11624733" cy="36932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/>
            <a:r>
              <a:rPr lang="ru-RU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Финансирование малых форм хозяйствования в РБ в 2022-2025 гг. </a:t>
            </a:r>
            <a:endParaRPr lang="ru-RU" b="1" dirty="0">
              <a:solidFill>
                <a:srgbClr val="1C7C2F"/>
              </a:solidFill>
              <a:latin typeface="Myriad Pro" panose="020B0503030403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529121"/>
              </p:ext>
            </p:extLst>
          </p:nvPr>
        </p:nvGraphicFramePr>
        <p:xfrm>
          <a:off x="90148" y="1053286"/>
          <a:ext cx="11924052" cy="5724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0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8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181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204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361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2361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2361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34378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34574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0805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0805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5266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государственной поддержки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2025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2022-2025 годы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8411">
                <a:tc v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К-во,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ед.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5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К-во,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ед.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5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К-во,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ед.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5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К-во, ед.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5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К-во, ед.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5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5668">
                <a:tc>
                  <a:txBody>
                    <a:bodyPr/>
                    <a:lstStyle/>
                    <a:p>
                      <a:pPr marL="87313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 на поддержку семейных животноводческих ферм (семейных ферм)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259,7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45,5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441,0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73916">
                <a:tc>
                  <a:txBody>
                    <a:bodyPr/>
                    <a:lstStyle/>
                    <a:p>
                      <a:pPr marL="174625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Субсидии семейным</a:t>
                      </a:r>
                      <a:r>
                        <a:rPr lang="ru-RU" sz="15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фермам на приобретение </a:t>
                      </a:r>
                      <a:r>
                        <a:rPr lang="ru-RU" sz="1500" b="0" i="0" u="none" strike="noStrike" kern="1200" baseline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сх</a:t>
                      </a:r>
                      <a:r>
                        <a:rPr lang="ru-RU" sz="15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техники и животных</a:t>
                      </a:r>
                      <a:endParaRPr lang="ru-RU" sz="15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28,7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76,9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95668">
                <a:tc>
                  <a:txBody>
                    <a:bodyPr/>
                    <a:lstStyle/>
                    <a:p>
                      <a:pPr marL="174625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Грантовая</a:t>
                      </a: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поддержка </a:t>
                      </a:r>
                      <a:r>
                        <a:rPr lang="ru-RU" sz="15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СПоК</a:t>
                      </a: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для развития материально-технической базы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11,6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61,9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4908">
                <a:tc>
                  <a:txBody>
                    <a:bodyPr/>
                    <a:lstStyle/>
                    <a:p>
                      <a:pPr marL="87313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 «</a:t>
                      </a:r>
                      <a:r>
                        <a:rPr lang="ru-RU" sz="15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Агростартап</a:t>
                      </a: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149,1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174,5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546,7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95668">
                <a:tc>
                  <a:txBody>
                    <a:bodyPr/>
                    <a:lstStyle/>
                    <a:p>
                      <a:pPr marL="87313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Субсидии </a:t>
                      </a:r>
                      <a:r>
                        <a:rPr lang="ru-RU" sz="15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СПоК</a:t>
                      </a: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на создание системы развития сельской кооперации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172,9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212,4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139,3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116,6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641,2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04908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 «</a:t>
                      </a:r>
                      <a:r>
                        <a:rPr lang="ru-RU" sz="15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Агротуризм</a:t>
                      </a: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36,4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95,0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04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581,1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413,3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463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1 862,7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D18DC8-D69B-4DD4-B705-BAB4D558220A}" type="slidenum">
              <a:rPr lang="ru-RU" sz="2400"/>
              <a:pPr>
                <a:defRPr/>
              </a:pPr>
              <a:t>4</a:t>
            </a:fld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6352072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34B4369-99FB-4AE8-AF66-7681B592E240}"/>
              </a:ext>
            </a:extLst>
          </p:cNvPr>
          <p:cNvSpPr txBox="1"/>
          <p:nvPr/>
        </p:nvSpPr>
        <p:spPr>
          <a:xfrm>
            <a:off x="389465" y="431775"/>
            <a:ext cx="11624733" cy="36932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/>
            <a:r>
              <a:rPr lang="ru-RU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Финансирование малых форм хозяйствования в РБ в 2026 году (план) </a:t>
            </a:r>
            <a:endParaRPr lang="ru-RU" b="1" dirty="0">
              <a:solidFill>
                <a:srgbClr val="1C7C2F"/>
              </a:solidFill>
              <a:latin typeface="Myriad Pro" panose="020B0503030403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974517"/>
              </p:ext>
            </p:extLst>
          </p:nvPr>
        </p:nvGraphicFramePr>
        <p:xfrm>
          <a:off x="90148" y="1053287"/>
          <a:ext cx="11924050" cy="5487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30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210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329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государственной поддержки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6982">
                <a:tc>
                  <a:txBody>
                    <a:bodyPr/>
                    <a:lstStyle/>
                    <a:p>
                      <a:pPr marL="182563" indent="0"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</a:t>
                      </a:r>
                      <a:r>
                        <a:rPr lang="ru-RU" sz="2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фермерского хозяйства, всего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6479">
                <a:tc>
                  <a:txBody>
                    <a:bodyPr/>
                    <a:lstStyle/>
                    <a:p>
                      <a:pPr marL="361950" marR="0" indent="0" algn="l" defTabSz="108844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6479">
                <a:tc>
                  <a:txBody>
                    <a:bodyPr/>
                    <a:lstStyle/>
                    <a:p>
                      <a:pPr marL="1695450" indent="0" algn="l" fontAlgn="ctr">
                        <a:tabLst/>
                      </a:pP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Гранты фермерам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4215">
                <a:tc>
                  <a:txBody>
                    <a:bodyPr/>
                    <a:lstStyle/>
                    <a:p>
                      <a:pPr marL="1619250" indent="0"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фермерам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3772">
                <a:tc>
                  <a:txBody>
                    <a:bodyPr/>
                    <a:lstStyle/>
                    <a:p>
                      <a:pPr marL="269875" indent="0" algn="l" fontAlgn="ctr"/>
                      <a:r>
                        <a:rPr lang="ru-RU" sz="2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Агромотиватор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6982">
                <a:tc>
                  <a:txBody>
                    <a:bodyPr/>
                    <a:lstStyle/>
                    <a:p>
                      <a:pPr marL="182563" indent="0"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Поддержка </a:t>
                      </a:r>
                      <a:r>
                        <a:rPr lang="ru-RU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СПоК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всего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4215">
                <a:tc>
                  <a:txBody>
                    <a:bodyPr/>
                    <a:lstStyle/>
                    <a:p>
                      <a:pPr marL="361950" indent="0"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4215">
                <a:tc>
                  <a:txBody>
                    <a:bodyPr/>
                    <a:lstStyle/>
                    <a:p>
                      <a:pPr marL="1695450" indent="0"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Гранты </a:t>
                      </a:r>
                      <a:r>
                        <a:rPr lang="ru-RU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СПоК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4215">
                <a:tc>
                  <a:txBody>
                    <a:bodyPr/>
                    <a:lstStyle/>
                    <a:p>
                      <a:pPr marL="1619250" indent="0"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r>
                        <a:rPr lang="ru-RU" sz="2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СПоК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769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ГБУ ЦСК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769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Грант «</a:t>
                      </a:r>
                      <a:r>
                        <a:rPr lang="ru-RU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Агротуризм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664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D18DC8-D69B-4DD4-B705-BAB4D558220A}" type="slidenum">
              <a:rPr lang="ru-RU" sz="2400"/>
              <a:pPr>
                <a:defRPr/>
              </a:pPr>
              <a:t>5</a:t>
            </a:fld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2458612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8023"/>
            <a:ext cx="12192000" cy="848300"/>
          </a:xfr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КОЛИЧЕСТВО СПОК И ИХ ПАЙЩИКОВ </a:t>
            </a:r>
            <a:br>
              <a:rPr lang="ru-RU" sz="2400" b="1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</a:br>
            <a:r>
              <a:rPr lang="ru-RU" sz="2400" b="1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В РЕСПУБЛИКЕ БАШКОРТОСТАН В 20</a:t>
            </a:r>
            <a:r>
              <a:rPr lang="en-US" sz="2400" b="1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2-2024 ГГ.</a:t>
            </a: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088555" y="6381329"/>
            <a:ext cx="960107" cy="365125"/>
          </a:xfrm>
        </p:spPr>
        <p:txBody>
          <a:bodyPr vert="horz" lIns="108845" tIns="54423" rIns="108845" bIns="54423" rtlCol="0" anchor="ctr"/>
          <a:lstStyle/>
          <a:p>
            <a:fld id="{148ECE58-DD8F-41A7-82C0-941C977FA5B8}" type="slidenum">
              <a:rPr lang="ru-RU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6</a:t>
            </a:fld>
            <a:endParaRPr lang="ru-RU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00" y="1411085"/>
            <a:ext cx="11835600" cy="514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91641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8023"/>
            <a:ext cx="12192000" cy="848300"/>
          </a:xfr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ИНФОРМАЦИЯ О ДЕЯТЕЛЬНОСТИ СПОК </a:t>
            </a:r>
            <a:br>
              <a:rPr lang="ru-RU" sz="2400" b="1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</a:br>
            <a:r>
              <a:rPr lang="ru-RU" sz="2400" b="1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В РЕСПУБЛИКЕ БАШКОРТОСТАН в 2018-2024 гг.</a:t>
            </a: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088555" y="6381329"/>
            <a:ext cx="960107" cy="365125"/>
          </a:xfrm>
        </p:spPr>
        <p:txBody>
          <a:bodyPr vert="horz" lIns="108845" tIns="54423" rIns="108845" bIns="54423" rtlCol="0" anchor="ctr"/>
          <a:lstStyle/>
          <a:p>
            <a:fld id="{148ECE58-DD8F-41A7-82C0-941C977FA5B8}" type="slidenum">
              <a:rPr lang="ru-RU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7</a:t>
            </a:fld>
            <a:endParaRPr lang="ru-RU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124239"/>
              </p:ext>
            </p:extLst>
          </p:nvPr>
        </p:nvGraphicFramePr>
        <p:xfrm>
          <a:off x="624816" y="1125279"/>
          <a:ext cx="11158335" cy="5569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98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393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355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3834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9201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Годы</a:t>
                      </a:r>
                    </a:p>
                  </a:txBody>
                  <a:tcPr marL="91416" marR="9141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Количество</a:t>
                      </a:r>
                      <a:r>
                        <a:rPr lang="ru-RU" sz="24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sz="2400" b="1" baseline="0" dirty="0" err="1">
                          <a:solidFill>
                            <a:schemeClr val="tx1"/>
                          </a:solidFill>
                        </a:rPr>
                        <a:t>СПоК</a:t>
                      </a:r>
                      <a:r>
                        <a:rPr lang="ru-RU" sz="2400" b="1" baseline="0" dirty="0">
                          <a:solidFill>
                            <a:schemeClr val="tx1"/>
                          </a:solidFill>
                        </a:rPr>
                        <a:t>, ед.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6" marR="9141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Доходы, </a:t>
                      </a: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млн. руб.</a:t>
                      </a:r>
                    </a:p>
                  </a:txBody>
                  <a:tcPr marL="91416" marR="9141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Среднегодовая численность работников, чел.</a:t>
                      </a:r>
                    </a:p>
                  </a:txBody>
                  <a:tcPr marL="91416" marR="9141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0185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2018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214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788,5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372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0185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2019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323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2400" b="1" baseline="0" dirty="0">
                          <a:solidFill>
                            <a:schemeClr val="tx1"/>
                          </a:solidFill>
                        </a:rPr>
                        <a:t> 197,8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566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0717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2020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367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2400" b="1" baseline="0" dirty="0">
                          <a:solidFill>
                            <a:schemeClr val="tx1"/>
                          </a:solidFill>
                        </a:rPr>
                        <a:t> 450,0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640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0638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2021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375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ru-RU" sz="2400" b="1" baseline="0" dirty="0">
                          <a:solidFill>
                            <a:schemeClr val="tx1"/>
                          </a:solidFill>
                        </a:rPr>
                        <a:t> 225,1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893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0638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2022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397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ru-RU" sz="2400" b="1" baseline="0" dirty="0">
                          <a:solidFill>
                            <a:schemeClr val="tx1"/>
                          </a:solidFill>
                        </a:rPr>
                        <a:t> 122,5 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941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86634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2023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426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3 314,0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899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86634">
                <a:tc>
                  <a:txBody>
                    <a:bodyPr/>
                    <a:lstStyle/>
                    <a:p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2024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445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3 491,0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772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85410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Итого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Х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15 588,9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х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620992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2536"/>
            <a:ext cx="12192000" cy="479273"/>
          </a:xfr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ИНФОРМАЦИЯ ОБ ИЗМЕНЕНИЯХ В ГРАНТОВОЙ ПОДДЕРЖКЕ В 2026 ГОДУ</a:t>
            </a: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088555" y="6381329"/>
            <a:ext cx="960107" cy="365125"/>
          </a:xfrm>
        </p:spPr>
        <p:txBody>
          <a:bodyPr vert="horz" lIns="108845" tIns="54423" rIns="108845" bIns="54423" rtlCol="0" anchor="ctr"/>
          <a:lstStyle/>
          <a:p>
            <a:fld id="{148ECE58-DD8F-41A7-82C0-941C977FA5B8}" type="slidenum">
              <a:rPr lang="ru-RU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8</a:t>
            </a:fld>
            <a:endParaRPr lang="ru-RU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021018"/>
              </p:ext>
            </p:extLst>
          </p:nvPr>
        </p:nvGraphicFramePr>
        <p:xfrm>
          <a:off x="477672" y="1125279"/>
          <a:ext cx="11301372" cy="569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49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943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9214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03894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</a:t>
                      </a:r>
                    </a:p>
                  </a:txBody>
                  <a:tcPr marL="91416" marR="9141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Статус в 2026 году</a:t>
                      </a:r>
                    </a:p>
                  </a:txBody>
                  <a:tcPr marL="91416" marR="9141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Кратко об условиях</a:t>
                      </a:r>
                    </a:p>
                  </a:txBody>
                  <a:tcPr marL="91416" marR="9141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62715">
                <a:tc>
                  <a:txBody>
                    <a:bodyPr/>
                    <a:lstStyle/>
                    <a:p>
                      <a:r>
                        <a:rPr lang="ru-RU" sz="18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Агростартап</a:t>
                      </a: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Отменён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Прекращает существование как отдельная программа, объединяется с грантом на семейные ферм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35044">
                <a:tc>
                  <a:txBody>
                    <a:bodyPr/>
                    <a:lstStyle/>
                    <a:p>
                      <a:pPr marL="0" marR="0" lvl="0" indent="0" algn="l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 на развитие семейных ферм</a:t>
                      </a:r>
                    </a:p>
                    <a:p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Отменён </a:t>
                      </a:r>
                    </a:p>
                    <a:p>
                      <a:pPr algn="ctr"/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Также войдёт в новый объединённый инструмент</a:t>
                      </a:r>
                    </a:p>
                    <a:p>
                      <a:pPr algn="ctr"/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62715">
                <a:tc>
                  <a:txBody>
                    <a:bodyPr/>
                    <a:lstStyle/>
                    <a:p>
                      <a:pPr marL="0" marR="0" lvl="0" indent="0" algn="l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Объединенный грант (взамен «</a:t>
                      </a:r>
                      <a:r>
                        <a:rPr lang="ru-RU" sz="18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Агростартапа</a:t>
                      </a: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и семейных ферм)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Новый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 30 </a:t>
                      </a:r>
                      <a:r>
                        <a:rPr lang="ru-RU" sz="18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млн.рублей</a:t>
                      </a: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размер зависит от </a:t>
                      </a:r>
                      <a:r>
                        <a:rPr lang="ru-RU" sz="18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софинансирования</a:t>
                      </a: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(от 10% до 40 % собственных средств)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2571611"/>
                  </a:ext>
                </a:extLst>
              </a:tr>
              <a:tr h="603894">
                <a:tc>
                  <a:txBody>
                    <a:bodyPr/>
                    <a:lstStyle/>
                    <a:p>
                      <a:pPr marL="0" marR="0" lvl="0" indent="0" algn="l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Агротуризм 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Сохраняется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 10 млн рублей, поддержка туристических проектов на базе </a:t>
                      </a:r>
                      <a:r>
                        <a:rPr lang="ru-RU" sz="18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сельхозхозяйств</a:t>
                      </a:r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51625296"/>
                  </a:ext>
                </a:extLst>
              </a:tr>
              <a:tr h="835044">
                <a:tc>
                  <a:txBody>
                    <a:bodyPr/>
                    <a:lstStyle/>
                    <a:p>
                      <a:r>
                        <a:rPr lang="ru-RU" sz="18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Агромотиватор</a:t>
                      </a: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(для участников и ветеранов СВО)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Сохраняется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 7 млн рублей на животноводство, до 5 млн рублей на другие направления, покрывает до 90% </a:t>
                      </a:r>
                      <a:r>
                        <a:rPr lang="ru-RU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расходов </a:t>
                      </a:r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62715">
                <a:tc>
                  <a:txBody>
                    <a:bodyPr/>
                    <a:lstStyle/>
                    <a:p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Федеральный проект «Поддержка малого агробизнеса»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Новый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Запускается в 2026 году, включает грантовую помощь малым </a:t>
                      </a:r>
                      <a:r>
                        <a:rPr lang="ru-RU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хозяйствам</a:t>
                      </a:r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3838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898821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3499" y="5975676"/>
            <a:ext cx="1238501" cy="860417"/>
          </a:xfrm>
          <a:prstGeom prst="rect">
            <a:avLst/>
          </a:prstGeom>
        </p:spPr>
        <p:txBody>
          <a:bodyPr/>
          <a:lstStyle/>
          <a:p>
            <a:fld id="{81B65754-9B92-474F-AFAB-D498CD6324E3}" type="slidenum">
              <a:rPr lang="ru-RU" smtClean="0">
                <a:solidFill>
                  <a:schemeClr val="tx1"/>
                </a:solidFill>
              </a:rPr>
              <a:pPr/>
              <a:t>9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201" y="387253"/>
            <a:ext cx="10017457" cy="504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 фермерских хозяйств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1273008"/>
            <a:ext cx="10026847" cy="2939729"/>
            <a:chOff x="-3108746" y="1379023"/>
            <a:chExt cx="12489877" cy="293972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-3108746" y="3841080"/>
              <a:ext cx="6894111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484369" y="1379023"/>
              <a:ext cx="6896762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663675" y="2622127"/>
            <a:ext cx="53585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8 млн рублей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20%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3675" y="2188384"/>
            <a:ext cx="52050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5 млн рублей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10%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02890" y="4510243"/>
            <a:ext cx="38925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Срок освоения гранта – 24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мес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минимум - 3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млн.рублей</a:t>
            </a:r>
            <a:endParaRPr lang="ru-RU" sz="20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22669" y="3459941"/>
            <a:ext cx="52995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15 млн рублей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30%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002890" y="3008189"/>
            <a:ext cx="48198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Срок освоения гранта – 18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мес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61099" y="3957502"/>
            <a:ext cx="53349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30 млн рублей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30%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651AB8A1-EEBE-45D2-A5BD-6B6EF8AC5784}"/>
              </a:ext>
            </a:extLst>
          </p:cNvPr>
          <p:cNvSpPr/>
          <p:nvPr/>
        </p:nvSpPr>
        <p:spPr>
          <a:xfrm>
            <a:off x="487856" y="1092897"/>
            <a:ext cx="54606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 на развитие фермерских хозяйств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687D047A-1A2C-4CF2-9E03-CDCD967EB1E8}"/>
              </a:ext>
            </a:extLst>
          </p:cNvPr>
          <p:cNvSpPr/>
          <p:nvPr/>
        </p:nvSpPr>
        <p:spPr>
          <a:xfrm>
            <a:off x="6591364" y="1972343"/>
            <a:ext cx="5460657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 на развитие фермерских хозяйств</a:t>
            </a:r>
          </a:p>
          <a:p>
            <a:pPr lvl="0" algn="ctr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Возмещение до</a:t>
            </a:r>
          </a:p>
          <a:p>
            <a:pPr lvl="0"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60 %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затрат</a:t>
            </a:r>
          </a:p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до 20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млн.руб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ctr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08846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Z_1_Президиум Правительство_509_16x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13487</TotalTime>
  <Words>1060</Words>
  <Application>Microsoft Office PowerPoint</Application>
  <PresentationFormat>Произвольный</PresentationFormat>
  <Paragraphs>287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Z_1_Президиум Правительство_509_16x9</vt:lpstr>
      <vt:lpstr>Презентация PowerPoint</vt:lpstr>
      <vt:lpstr>Динамика количества КФХ В Республике Башкортостан </vt:lpstr>
      <vt:lpstr>Валовая продукция сельского хозяйства в 2024 году</vt:lpstr>
      <vt:lpstr>Презентация PowerPoint</vt:lpstr>
      <vt:lpstr>Презентация PowerPoint</vt:lpstr>
      <vt:lpstr>КОЛИЧЕСТВО СПОК И ИХ ПАЙЩИКОВ  В РЕСПУБЛИКЕ БАШКОРТОСТАН В 2022-2024 ГГ.</vt:lpstr>
      <vt:lpstr>ИНФОРМАЦИЯ О ДЕЯТЕЛЬНОСТИ СПОК  В РЕСПУБЛИКЕ БАШКОРТОСТАН в 2018-2024 гг.</vt:lpstr>
      <vt:lpstr>ИНФОРМАЦИЯ ОБ ИЗМЕНЕНИЯХ В ГРАНТОВОЙ ПОДДЕРЖКЕ В 2026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Вход в портал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Асфандиярова Регина Анясовна</dc:creator>
  <cp:lastModifiedBy>Мухамадияров Ильмир Минуллович</cp:lastModifiedBy>
  <cp:revision>369</cp:revision>
  <cp:lastPrinted>2025-11-25T05:55:00Z</cp:lastPrinted>
  <dcterms:created xsi:type="dcterms:W3CDTF">2022-01-12T06:54:25Z</dcterms:created>
  <dcterms:modified xsi:type="dcterms:W3CDTF">2025-11-26T03:14:18Z</dcterms:modified>
</cp:coreProperties>
</file>