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66" r:id="rId2"/>
    <p:sldId id="754" r:id="rId3"/>
    <p:sldId id="748" r:id="rId4"/>
    <p:sldId id="751" r:id="rId5"/>
    <p:sldId id="291" r:id="rId6"/>
    <p:sldId id="753" r:id="rId7"/>
    <p:sldId id="739" r:id="rId8"/>
    <p:sldId id="752" r:id="rId9"/>
    <p:sldId id="737" r:id="rId10"/>
    <p:sldId id="316" r:id="rId11"/>
    <p:sldId id="321" r:id="rId12"/>
    <p:sldId id="343" r:id="rId13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7976C8B-1174-4438-8801-F53170F35A0C}">
          <p14:sldIdLst>
            <p14:sldId id="266"/>
            <p14:sldId id="754"/>
            <p14:sldId id="748"/>
            <p14:sldId id="751"/>
            <p14:sldId id="291"/>
            <p14:sldId id="753"/>
            <p14:sldId id="739"/>
            <p14:sldId id="752"/>
            <p14:sldId id="737"/>
            <p14:sldId id="316"/>
            <p14:sldId id="321"/>
            <p14:sldId id="343"/>
          </p14:sldIdLst>
        </p14:section>
        <p14:section name="Раздел без заголовка" id="{7E38AFA6-E53C-4498-8E2E-F7A20E0BCD1A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6" userDrawn="1">
          <p15:clr>
            <a:srgbClr val="A4A3A4"/>
          </p15:clr>
        </p15:guide>
        <p15:guide id="2" pos="2179" userDrawn="1">
          <p15:clr>
            <a:srgbClr val="A4A3A4"/>
          </p15:clr>
        </p15:guide>
        <p15:guide id="3" orient="horz" pos="3133" userDrawn="1">
          <p15:clr>
            <a:srgbClr val="A4A3A4"/>
          </p15:clr>
        </p15:guide>
        <p15:guide id="4" pos="2160" userDrawn="1">
          <p15:clr>
            <a:srgbClr val="A4A3A4"/>
          </p15:clr>
        </p15:guide>
        <p15:guide id="5" orient="horz" pos="2880">
          <p15:clr>
            <a:srgbClr val="A4A3A4"/>
          </p15:clr>
        </p15:guide>
        <p15:guide id="6" orient="horz" pos="3127">
          <p15:clr>
            <a:srgbClr val="A4A3A4"/>
          </p15:clr>
        </p15:guide>
        <p15:guide id="7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Земфира" initials="З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  <a:srgbClr val="0D432B"/>
    <a:srgbClr val="953735"/>
    <a:srgbClr val="202020"/>
    <a:srgbClr val="008000"/>
    <a:srgbClr val="9BBB59"/>
    <a:srgbClr val="C0504D"/>
    <a:srgbClr val="F9F9F9"/>
    <a:srgbClr val="FFC5C4"/>
    <a:srgbClr val="F15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1" autoAdjust="0"/>
    <p:restoredTop sz="94700" autoAdjust="0"/>
  </p:normalViewPr>
  <p:slideViewPr>
    <p:cSldViewPr snapToGrid="0" showGuides="1">
      <p:cViewPr>
        <p:scale>
          <a:sx n="75" d="100"/>
          <a:sy n="75" d="100"/>
        </p:scale>
        <p:origin x="-168" y="-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3828" y="-78"/>
      </p:cViewPr>
      <p:guideLst>
        <p:guide orient="horz" pos="2886"/>
        <p:guide orient="horz" pos="3133"/>
        <p:guide orient="horz" pos="2880"/>
        <p:guide orient="horz" pos="3127"/>
        <p:guide pos="2179"/>
        <p:guide pos="216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325212997739832"/>
          <c:y val="0.30592039327732234"/>
          <c:w val="0.3823639684375103"/>
          <c:h val="0.68098036891847991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432468385559203"/>
          <c:y val="0.12331428833432251"/>
          <c:w val="0.47561949779994533"/>
          <c:h val="0.8766857116656776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98C8-4341-A2B0-AA364ECEECE0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98C8-4341-A2B0-AA364ECEECE0}"/>
              </c:ext>
            </c:extLst>
          </c:dPt>
          <c:cat>
            <c:strRef>
              <c:f>Лист1!$A$2:$A$3</c:f>
              <c:strCache>
                <c:ptCount val="2"/>
                <c:pt idx="0">
                  <c:v>грант</c:v>
                </c:pt>
                <c:pt idx="1">
                  <c:v>собственные средства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8C8-4341-A2B0-AA364ECEEC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24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0.01915</cdr:x>
      <cdr:y>0</cdr:y>
    </cdr:from>
    <cdr:to>
      <cdr:x>0.29242</cdr:x>
      <cdr:y>0.31211</cdr:y>
    </cdr:to>
    <cdr:sp macro="" textlink="">
      <cdr:nvSpPr>
        <cdr:cNvPr id="2" name="Прямоугольная выноска 1"/>
        <cdr:cNvSpPr/>
      </cdr:nvSpPr>
      <cdr:spPr>
        <a:xfrm xmlns:a="http://schemas.openxmlformats.org/drawingml/2006/main">
          <a:off x="81572" y="0"/>
          <a:ext cx="1164214" cy="678504"/>
        </a:xfrm>
        <a:prstGeom xmlns:a="http://schemas.openxmlformats.org/drawingml/2006/main" prst="wedgeRectCallout">
          <a:avLst>
            <a:gd name="adj1" fmla="val 82587"/>
            <a:gd name="adj2" fmla="val 65575"/>
          </a:avLst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dirty="0">
              <a:solidFill>
                <a:schemeClr val="tx1"/>
              </a:solidFill>
            </a:rPr>
            <a:t>Собственные средства 10 %</a:t>
          </a:r>
        </a:p>
      </cdr:txBody>
    </cdr:sp>
  </cdr:relSizeAnchor>
  <cdr:relSizeAnchor xmlns:cdr="http://schemas.openxmlformats.org/drawingml/2006/chartDrawing">
    <cdr:from>
      <cdr:x>0.74375</cdr:x>
      <cdr:y>0.0237</cdr:y>
    </cdr:from>
    <cdr:to>
      <cdr:x>0.97415</cdr:x>
      <cdr:y>0.34221</cdr:y>
    </cdr:to>
    <cdr:sp macro="" textlink="">
      <cdr:nvSpPr>
        <cdr:cNvPr id="3" name="Прямоугольная выноска 2"/>
        <cdr:cNvSpPr/>
      </cdr:nvSpPr>
      <cdr:spPr>
        <a:xfrm xmlns:a="http://schemas.openxmlformats.org/drawingml/2006/main">
          <a:off x="3168553" y="51515"/>
          <a:ext cx="981595" cy="692416"/>
        </a:xfrm>
        <a:prstGeom xmlns:a="http://schemas.openxmlformats.org/drawingml/2006/main" prst="wedgeRectCallout">
          <a:avLst>
            <a:gd name="adj1" fmla="val -62228"/>
            <a:gd name="adj2" fmla="val 96530"/>
          </a:avLst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dirty="0">
              <a:solidFill>
                <a:schemeClr val="tx1"/>
              </a:solidFill>
            </a:rPr>
            <a:t>Грант 90 %</a:t>
          </a:r>
        </a:p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8DA57809-A33C-49FE-90EE-4E85470F3C37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1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9" y="9429751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DD669323-B4B8-4977-8EE4-00E9E74428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231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8135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135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FD863A92-12B0-42A5-9941-3D7488C9AA8A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5" rIns="91429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29" tIns="45715" rIns="91429" bIns="4571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8134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BABBBD82-A407-46B3-96D6-3EE23DA97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601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BBD82-A407-46B3-96D6-3EE23DA972B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296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BBD82-A407-46B3-96D6-3EE23DA972B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2963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BBD82-A407-46B3-96D6-3EE23DA972B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296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BBD82-A407-46B3-96D6-3EE23DA972B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527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10BB-8640-48E9-968A-8BB24CE8847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18DC8-D69B-4DD4-B705-BAB4D55822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029272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90F60-0B24-4B8B-B584-C203A1C982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C4B0C-5B1C-4D2D-BC6C-401DA1BA2B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66451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983C3-54D8-41D7-AD5E-0B7A6311CB2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A8B8-A5A1-467E-AAA9-A273952E32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839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285B3-D8D8-48E4-9CAA-6D1FAD7E54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203EE-5A49-4316-A1E6-2B88028E4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84677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5" y="4406900"/>
            <a:ext cx="10363200" cy="1362075"/>
          </a:xfrm>
        </p:spPr>
        <p:txBody>
          <a:bodyPr anchor="t"/>
          <a:lstStyle>
            <a:lvl1pPr algn="l">
              <a:defRPr sz="4799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5" y="2906714"/>
            <a:ext cx="10363200" cy="1500187"/>
          </a:xfrm>
        </p:spPr>
        <p:txBody>
          <a:bodyPr anchor="b"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544225" indent="0">
              <a:buNone/>
              <a:defRPr sz="2099">
                <a:solidFill>
                  <a:schemeClr val="tx1">
                    <a:tint val="75000"/>
                  </a:schemeClr>
                </a:solidFill>
              </a:defRPr>
            </a:lvl2pPr>
            <a:lvl3pPr marL="1088449" indent="0">
              <a:buNone/>
              <a:defRPr sz="1899">
                <a:solidFill>
                  <a:schemeClr val="tx1">
                    <a:tint val="75000"/>
                  </a:schemeClr>
                </a:solidFill>
              </a:defRPr>
            </a:lvl3pPr>
            <a:lvl4pPr marL="1632674" indent="0">
              <a:buNone/>
              <a:defRPr sz="1699">
                <a:solidFill>
                  <a:schemeClr val="tx1">
                    <a:tint val="75000"/>
                  </a:schemeClr>
                </a:solidFill>
              </a:defRPr>
            </a:lvl4pPr>
            <a:lvl5pPr marL="2176899" indent="0">
              <a:buNone/>
              <a:defRPr sz="1699">
                <a:solidFill>
                  <a:schemeClr val="tx1">
                    <a:tint val="75000"/>
                  </a:schemeClr>
                </a:solidFill>
              </a:defRPr>
            </a:lvl5pPr>
            <a:lvl6pPr marL="2721123" indent="0">
              <a:buNone/>
              <a:defRPr sz="1699">
                <a:solidFill>
                  <a:schemeClr val="tx1">
                    <a:tint val="75000"/>
                  </a:schemeClr>
                </a:solidFill>
              </a:defRPr>
            </a:lvl6pPr>
            <a:lvl7pPr marL="3265348" indent="0">
              <a:buNone/>
              <a:defRPr sz="1699">
                <a:solidFill>
                  <a:schemeClr val="tx1">
                    <a:tint val="75000"/>
                  </a:schemeClr>
                </a:solidFill>
              </a:defRPr>
            </a:lvl7pPr>
            <a:lvl8pPr marL="3809573" indent="0">
              <a:buNone/>
              <a:defRPr sz="1699">
                <a:solidFill>
                  <a:schemeClr val="tx1">
                    <a:tint val="75000"/>
                  </a:schemeClr>
                </a:solidFill>
              </a:defRPr>
            </a:lvl8pPr>
            <a:lvl9pPr marL="4353797" indent="0">
              <a:buNone/>
              <a:defRPr sz="16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95817-A8C2-4F0D-BDB6-2F19296831A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28155-2C58-4376-9E9F-B37F8CBA56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53372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299"/>
            </a:lvl1pPr>
            <a:lvl2pPr>
              <a:defRPr sz="2899"/>
            </a:lvl2pPr>
            <a:lvl3pPr>
              <a:defRPr sz="2399"/>
            </a:lvl3pPr>
            <a:lvl4pPr>
              <a:defRPr sz="2099"/>
            </a:lvl4pPr>
            <a:lvl5pPr>
              <a:defRPr sz="2099"/>
            </a:lvl5pPr>
            <a:lvl6pPr>
              <a:defRPr sz="2099"/>
            </a:lvl6pPr>
            <a:lvl7pPr>
              <a:defRPr sz="2099"/>
            </a:lvl7pPr>
            <a:lvl8pPr>
              <a:defRPr sz="2099"/>
            </a:lvl8pPr>
            <a:lvl9pPr>
              <a:defRPr sz="20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299"/>
            </a:lvl1pPr>
            <a:lvl2pPr>
              <a:defRPr sz="2899"/>
            </a:lvl2pPr>
            <a:lvl3pPr>
              <a:defRPr sz="2399"/>
            </a:lvl3pPr>
            <a:lvl4pPr>
              <a:defRPr sz="2099"/>
            </a:lvl4pPr>
            <a:lvl5pPr>
              <a:defRPr sz="2099"/>
            </a:lvl5pPr>
            <a:lvl6pPr>
              <a:defRPr sz="2099"/>
            </a:lvl6pPr>
            <a:lvl7pPr>
              <a:defRPr sz="2099"/>
            </a:lvl7pPr>
            <a:lvl8pPr>
              <a:defRPr sz="2099"/>
            </a:lvl8pPr>
            <a:lvl9pPr>
              <a:defRPr sz="20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8ED13-575F-4CF5-92A0-4A9FDF05AE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2EFB-B466-4B93-8DD8-6B8D17B459B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30937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899" b="1"/>
            </a:lvl1pPr>
            <a:lvl2pPr marL="544225" indent="0">
              <a:buNone/>
              <a:defRPr sz="2399" b="1"/>
            </a:lvl2pPr>
            <a:lvl3pPr marL="1088449" indent="0">
              <a:buNone/>
              <a:defRPr sz="2099" b="1"/>
            </a:lvl3pPr>
            <a:lvl4pPr marL="1632674" indent="0">
              <a:buNone/>
              <a:defRPr sz="1899" b="1"/>
            </a:lvl4pPr>
            <a:lvl5pPr marL="2176899" indent="0">
              <a:buNone/>
              <a:defRPr sz="1899" b="1"/>
            </a:lvl5pPr>
            <a:lvl6pPr marL="2721123" indent="0">
              <a:buNone/>
              <a:defRPr sz="1899" b="1"/>
            </a:lvl6pPr>
            <a:lvl7pPr marL="3265348" indent="0">
              <a:buNone/>
              <a:defRPr sz="1899" b="1"/>
            </a:lvl7pPr>
            <a:lvl8pPr marL="3809573" indent="0">
              <a:buNone/>
              <a:defRPr sz="1899" b="1"/>
            </a:lvl8pPr>
            <a:lvl9pPr marL="4353797" indent="0">
              <a:buNone/>
              <a:defRPr sz="189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6"/>
            <a:ext cx="5386917" cy="3951288"/>
          </a:xfrm>
        </p:spPr>
        <p:txBody>
          <a:bodyPr/>
          <a:lstStyle>
            <a:lvl1pPr>
              <a:defRPr sz="2899"/>
            </a:lvl1pPr>
            <a:lvl2pPr>
              <a:defRPr sz="2399"/>
            </a:lvl2pPr>
            <a:lvl3pPr>
              <a:defRPr sz="2099"/>
            </a:lvl3pPr>
            <a:lvl4pPr>
              <a:defRPr sz="1899"/>
            </a:lvl4pPr>
            <a:lvl5pPr>
              <a:defRPr sz="1899"/>
            </a:lvl5pPr>
            <a:lvl6pPr>
              <a:defRPr sz="1899"/>
            </a:lvl6pPr>
            <a:lvl7pPr>
              <a:defRPr sz="1899"/>
            </a:lvl7pPr>
            <a:lvl8pPr>
              <a:defRPr sz="1899"/>
            </a:lvl8pPr>
            <a:lvl9pPr>
              <a:defRPr sz="18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4" cy="639762"/>
          </a:xfrm>
        </p:spPr>
        <p:txBody>
          <a:bodyPr anchor="b"/>
          <a:lstStyle>
            <a:lvl1pPr marL="0" indent="0">
              <a:buNone/>
              <a:defRPr sz="2899" b="1"/>
            </a:lvl1pPr>
            <a:lvl2pPr marL="544225" indent="0">
              <a:buNone/>
              <a:defRPr sz="2399" b="1"/>
            </a:lvl2pPr>
            <a:lvl3pPr marL="1088449" indent="0">
              <a:buNone/>
              <a:defRPr sz="2099" b="1"/>
            </a:lvl3pPr>
            <a:lvl4pPr marL="1632674" indent="0">
              <a:buNone/>
              <a:defRPr sz="1899" b="1"/>
            </a:lvl4pPr>
            <a:lvl5pPr marL="2176899" indent="0">
              <a:buNone/>
              <a:defRPr sz="1899" b="1"/>
            </a:lvl5pPr>
            <a:lvl6pPr marL="2721123" indent="0">
              <a:buNone/>
              <a:defRPr sz="1899" b="1"/>
            </a:lvl6pPr>
            <a:lvl7pPr marL="3265348" indent="0">
              <a:buNone/>
              <a:defRPr sz="1899" b="1"/>
            </a:lvl7pPr>
            <a:lvl8pPr marL="3809573" indent="0">
              <a:buNone/>
              <a:defRPr sz="1899" b="1"/>
            </a:lvl8pPr>
            <a:lvl9pPr marL="4353797" indent="0">
              <a:buNone/>
              <a:defRPr sz="189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7" y="2174876"/>
            <a:ext cx="5389034" cy="3951288"/>
          </a:xfrm>
        </p:spPr>
        <p:txBody>
          <a:bodyPr/>
          <a:lstStyle>
            <a:lvl1pPr>
              <a:defRPr sz="2899"/>
            </a:lvl1pPr>
            <a:lvl2pPr>
              <a:defRPr sz="2399"/>
            </a:lvl2pPr>
            <a:lvl3pPr>
              <a:defRPr sz="2099"/>
            </a:lvl3pPr>
            <a:lvl4pPr>
              <a:defRPr sz="1899"/>
            </a:lvl4pPr>
            <a:lvl5pPr>
              <a:defRPr sz="1899"/>
            </a:lvl5pPr>
            <a:lvl6pPr>
              <a:defRPr sz="1899"/>
            </a:lvl6pPr>
            <a:lvl7pPr>
              <a:defRPr sz="1899"/>
            </a:lvl7pPr>
            <a:lvl8pPr>
              <a:defRPr sz="1899"/>
            </a:lvl8pPr>
            <a:lvl9pPr>
              <a:defRPr sz="18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E81A6-CEF7-42F0-B3C6-BDC3C8D761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2DFC3-A927-4FD5-998D-5FEF529FDCD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569366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B5EED-01B2-4063-80BC-7DAE2A2F404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E66FA-4276-447F-A3C7-9121683CB1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09536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19384-A693-4176-B559-C010BE64793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ECE58-DD8F-41A7-82C0-941C977FA5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21381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399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799"/>
            </a:lvl1pPr>
            <a:lvl2pPr>
              <a:defRPr sz="3299"/>
            </a:lvl2pPr>
            <a:lvl3pPr>
              <a:defRPr sz="2899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699"/>
            </a:lvl1pPr>
            <a:lvl2pPr marL="544225" indent="0">
              <a:buNone/>
              <a:defRPr sz="1400"/>
            </a:lvl2pPr>
            <a:lvl3pPr marL="1088449" indent="0">
              <a:buNone/>
              <a:defRPr sz="1200"/>
            </a:lvl3pPr>
            <a:lvl4pPr marL="1632674" indent="0">
              <a:buNone/>
              <a:defRPr sz="1100"/>
            </a:lvl4pPr>
            <a:lvl5pPr marL="2176899" indent="0">
              <a:buNone/>
              <a:defRPr sz="1100"/>
            </a:lvl5pPr>
            <a:lvl6pPr marL="2721123" indent="0">
              <a:buNone/>
              <a:defRPr sz="1100"/>
            </a:lvl6pPr>
            <a:lvl7pPr marL="3265348" indent="0">
              <a:buNone/>
              <a:defRPr sz="1100"/>
            </a:lvl7pPr>
            <a:lvl8pPr marL="3809573" indent="0">
              <a:buNone/>
              <a:defRPr sz="1100"/>
            </a:lvl8pPr>
            <a:lvl9pPr marL="4353797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6A0BF-1D31-42A0-A84C-F0C86BE0E21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671D5-AFD1-4600-87B8-EC0E16363BA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773126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8" y="4800601"/>
            <a:ext cx="7315200" cy="566738"/>
          </a:xfrm>
        </p:spPr>
        <p:txBody>
          <a:bodyPr anchor="b"/>
          <a:lstStyle>
            <a:lvl1pPr algn="l">
              <a:defRPr sz="2399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8" y="612776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799"/>
            </a:lvl1pPr>
            <a:lvl2pPr marL="544225" indent="0">
              <a:buNone/>
              <a:defRPr sz="3299"/>
            </a:lvl2pPr>
            <a:lvl3pPr marL="1088449" indent="0">
              <a:buNone/>
              <a:defRPr sz="2899"/>
            </a:lvl3pPr>
            <a:lvl4pPr marL="1632674" indent="0">
              <a:buNone/>
              <a:defRPr sz="2399"/>
            </a:lvl4pPr>
            <a:lvl5pPr marL="2176899" indent="0">
              <a:buNone/>
              <a:defRPr sz="2399"/>
            </a:lvl5pPr>
            <a:lvl6pPr marL="2721123" indent="0">
              <a:buNone/>
              <a:defRPr sz="2399"/>
            </a:lvl6pPr>
            <a:lvl7pPr marL="3265348" indent="0">
              <a:buNone/>
              <a:defRPr sz="2399"/>
            </a:lvl7pPr>
            <a:lvl8pPr marL="3809573" indent="0">
              <a:buNone/>
              <a:defRPr sz="2399"/>
            </a:lvl8pPr>
            <a:lvl9pPr marL="4353797" indent="0">
              <a:buNone/>
              <a:defRPr sz="2399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</p:spPr>
        <p:txBody>
          <a:bodyPr/>
          <a:lstStyle>
            <a:lvl1pPr marL="0" indent="0">
              <a:buNone/>
              <a:defRPr sz="1699"/>
            </a:lvl1pPr>
            <a:lvl2pPr marL="544225" indent="0">
              <a:buNone/>
              <a:defRPr sz="1400"/>
            </a:lvl2pPr>
            <a:lvl3pPr marL="1088449" indent="0">
              <a:buNone/>
              <a:defRPr sz="1200"/>
            </a:lvl3pPr>
            <a:lvl4pPr marL="1632674" indent="0">
              <a:buNone/>
              <a:defRPr sz="1100"/>
            </a:lvl4pPr>
            <a:lvl5pPr marL="2176899" indent="0">
              <a:buNone/>
              <a:defRPr sz="1100"/>
            </a:lvl5pPr>
            <a:lvl6pPr marL="2721123" indent="0">
              <a:buNone/>
              <a:defRPr sz="1100"/>
            </a:lvl6pPr>
            <a:lvl7pPr marL="3265348" indent="0">
              <a:buNone/>
              <a:defRPr sz="1100"/>
            </a:lvl7pPr>
            <a:lvl8pPr marL="3809573" indent="0">
              <a:buNone/>
              <a:defRPr sz="1100"/>
            </a:lvl8pPr>
            <a:lvl9pPr marL="4353797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6385A-7015-4D0B-8591-8A20EE5FB1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6B163-F42F-4558-B02B-D3FE90136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085685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18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78" tIns="54439" rIns="108878" bIns="5443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78" tIns="54439" rIns="108878" bIns="544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1" y="6356350"/>
            <a:ext cx="2844800" cy="365125"/>
          </a:xfrm>
          <a:prstGeom prst="rect">
            <a:avLst/>
          </a:prstGeom>
        </p:spPr>
        <p:txBody>
          <a:bodyPr vert="horz" lIns="108878" tIns="54439" rIns="108878" bIns="54439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97171CE-D043-49F0-8077-120E8783073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108878" tIns="54439" rIns="108878" bIns="54439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108878" tIns="54439" rIns="108878" bIns="54439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C122BA-4C5C-4491-A08D-C4920A45C1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49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519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198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198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198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198">
          <a:solidFill>
            <a:schemeClr val="tx1"/>
          </a:solidFill>
          <a:latin typeface="Calibri" pitchFamily="34" charset="0"/>
        </a:defRPr>
      </a:lvl5pPr>
      <a:lvl6pPr marL="544225" algn="ctr" rtl="0" eaLnBrk="1" fontAlgn="base" hangingPunct="1">
        <a:spcBef>
          <a:spcPct val="0"/>
        </a:spcBef>
        <a:spcAft>
          <a:spcPct val="0"/>
        </a:spcAft>
        <a:defRPr sz="5198">
          <a:solidFill>
            <a:schemeClr val="tx1"/>
          </a:solidFill>
          <a:latin typeface="Calibri" pitchFamily="34" charset="0"/>
        </a:defRPr>
      </a:lvl6pPr>
      <a:lvl7pPr marL="1088449" algn="ctr" rtl="0" eaLnBrk="1" fontAlgn="base" hangingPunct="1">
        <a:spcBef>
          <a:spcPct val="0"/>
        </a:spcBef>
        <a:spcAft>
          <a:spcPct val="0"/>
        </a:spcAft>
        <a:defRPr sz="5198">
          <a:solidFill>
            <a:schemeClr val="tx1"/>
          </a:solidFill>
          <a:latin typeface="Calibri" pitchFamily="34" charset="0"/>
        </a:defRPr>
      </a:lvl7pPr>
      <a:lvl8pPr marL="1632674" algn="ctr" rtl="0" eaLnBrk="1" fontAlgn="base" hangingPunct="1">
        <a:spcBef>
          <a:spcPct val="0"/>
        </a:spcBef>
        <a:spcAft>
          <a:spcPct val="0"/>
        </a:spcAft>
        <a:defRPr sz="5198">
          <a:solidFill>
            <a:schemeClr val="tx1"/>
          </a:solidFill>
          <a:latin typeface="Calibri" pitchFamily="34" charset="0"/>
        </a:defRPr>
      </a:lvl8pPr>
      <a:lvl9pPr marL="2176899" algn="ctr" rtl="0" eaLnBrk="1" fontAlgn="base" hangingPunct="1">
        <a:spcBef>
          <a:spcPct val="0"/>
        </a:spcBef>
        <a:spcAft>
          <a:spcPct val="0"/>
        </a:spcAft>
        <a:defRPr sz="5198">
          <a:solidFill>
            <a:schemeClr val="tx1"/>
          </a:solidFill>
          <a:latin typeface="Calibri" pitchFamily="34" charset="0"/>
        </a:defRPr>
      </a:lvl9pPr>
    </p:titleStyle>
    <p:bodyStyle>
      <a:lvl1pPr marL="408169" indent="-40816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799" kern="1200">
          <a:solidFill>
            <a:schemeClr val="tx1"/>
          </a:solidFill>
          <a:latin typeface="+mn-lt"/>
          <a:ea typeface="+mn-ea"/>
          <a:cs typeface="+mn-cs"/>
        </a:defRPr>
      </a:lvl1pPr>
      <a:lvl2pPr marL="884366" indent="-34014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299" kern="1200">
          <a:solidFill>
            <a:schemeClr val="tx1"/>
          </a:solidFill>
          <a:latin typeface="+mn-lt"/>
          <a:ea typeface="+mn-ea"/>
          <a:cs typeface="+mn-cs"/>
        </a:defRPr>
      </a:lvl2pPr>
      <a:lvl3pPr marL="1360562" indent="-27211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99" kern="1200">
          <a:solidFill>
            <a:schemeClr val="tx1"/>
          </a:solidFill>
          <a:latin typeface="+mn-lt"/>
          <a:ea typeface="+mn-ea"/>
          <a:cs typeface="+mn-cs"/>
        </a:defRPr>
      </a:lvl3pPr>
      <a:lvl4pPr marL="1904786" indent="-27211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49011" indent="-27211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2993236" indent="-272112" algn="l" defTabSz="1088449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537460" indent="-272112" algn="l" defTabSz="1088449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081685" indent="-272112" algn="l" defTabSz="1088449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625910" indent="-272112" algn="l" defTabSz="1088449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44225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2pPr>
      <a:lvl3pPr marL="1088449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3pPr>
      <a:lvl4pPr marL="1632674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4pPr>
      <a:lvl5pPr marL="2176899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5pPr>
      <a:lvl6pPr marL="2721123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6pPr>
      <a:lvl7pPr marL="3265348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7pPr>
      <a:lvl8pPr marL="3809573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8pPr>
      <a:lvl9pPr marL="4353797" algn="l" defTabSz="1088449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hyperlink" Target="https://promote.budget.gov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png"/><Relationship Id="rId3" Type="http://schemas.openxmlformats.org/officeDocument/2006/relationships/chart" Target="../charts/chart1.xml"/><Relationship Id="rId7" Type="http://schemas.openxmlformats.org/officeDocument/2006/relationships/image" Target="../media/image5.png"/><Relationship Id="rId12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5" Type="http://schemas.openxmlformats.org/officeDocument/2006/relationships/image" Target="../media/image10.png"/><Relationship Id="rId10" Type="http://schemas.openxmlformats.org/officeDocument/2006/relationships/chart" Target="../charts/chart2.xml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6057900" y="4368801"/>
            <a:ext cx="533400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МУХАМАДИЯРОВ ИЛЬМИР МИНУЛЛОВИЧ</a:t>
            </a:r>
          </a:p>
          <a:p>
            <a:pPr eaLnBrk="1" hangingPunct="1"/>
            <a:endParaRPr lang="ru-RU" sz="1600" b="1" dirty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  <a:p>
            <a:pPr eaLnBrk="1" hangingPunct="1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Начальник отдела развития малых форм хозяйствования и кооперации </a:t>
            </a:r>
          </a:p>
          <a:p>
            <a:pPr eaLnBrk="1" hangingPunct="1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Министерства сельского хозяйства </a:t>
            </a:r>
            <a:b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Республики Башкортостан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905815" y="1394063"/>
            <a:ext cx="9290372" cy="1077218"/>
          </a:xfrm>
          <a:prstGeom prst="rect">
            <a:avLst/>
          </a:prstGeom>
          <a:gradFill>
            <a:gsLst>
              <a:gs pos="90000">
                <a:schemeClr val="accent3">
                  <a:lumMod val="75000"/>
                </a:schemeClr>
              </a:gs>
              <a:gs pos="22000">
                <a:schemeClr val="accent1">
                  <a:tint val="44500"/>
                  <a:satMod val="160000"/>
                </a:schemeClr>
              </a:gs>
              <a:gs pos="45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МЕРЫ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ПОДДЕРЖКИ МАЛЫМ ФОРМАМ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ХОЗЯЙСТВОВАНИЯ В 2026 ГОДУ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44518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B65754-9B92-474F-AFAB-D498CD6324E3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5702" y="222854"/>
            <a:ext cx="11896298" cy="5049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 подачи документов </a:t>
            </a:r>
          </a:p>
          <a:p>
            <a:pPr algn="ctr"/>
            <a:r>
              <a:rPr lang="ru-RU" sz="24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Шифр гранта 25-882-</a:t>
            </a: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R4802-1-0104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800" b="1" i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5701" y="1040070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3943" y="2130363"/>
            <a:ext cx="7271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2126343" y="2315029"/>
            <a:ext cx="7271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2278743" y="2467429"/>
            <a:ext cx="7271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002051" y="2764865"/>
            <a:ext cx="833119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Объявление о приеме документов на сайте МСХ РБ 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https://agriculture.bashkortostan.ru/documents/active/618140/</a:t>
            </a:r>
            <a:endParaRPr lang="ru-RU" sz="3200" u="sng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54451" y="1682646"/>
            <a:ext cx="81787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Портал </a:t>
            </a:r>
            <a:r>
              <a:rPr lang="ru-RU" sz="3200" u="sng" dirty="0">
                <a:hlinkClick r:id="rId2"/>
              </a:rPr>
              <a:t>https://promote.budget.gov.ru/</a:t>
            </a:r>
            <a:endParaRPr lang="ru-RU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172" y="1329052"/>
            <a:ext cx="1491344" cy="1487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Вход в портал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21" y="1517737"/>
            <a:ext cx="981957" cy="98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6540" y="3141497"/>
            <a:ext cx="1582058" cy="1568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 descr="Рекламное объявление 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21" y="2983117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126341" y="5241890"/>
            <a:ext cx="7919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Объявление на портале</a:t>
            </a:r>
            <a:endParaRPr lang="ru-RU" sz="3200" u="sng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172" y="4848190"/>
            <a:ext cx="1536103" cy="1563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Рекламное объявление 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00" y="4848190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433530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41300"/>
            <a:ext cx="10972800" cy="825500"/>
          </a:xfrm>
        </p:spPr>
        <p:txBody>
          <a:bodyPr/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Вход в портал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C203EE-5A49-4316-A1E6-2B88028E4D4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t="9403" b="3702"/>
          <a:stretch/>
        </p:blipFill>
        <p:spPr bwMode="auto">
          <a:xfrm>
            <a:off x="927100" y="1003300"/>
            <a:ext cx="10502900" cy="5740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8582883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27010" y="2587625"/>
            <a:ext cx="7271657" cy="860425"/>
          </a:xfrm>
        </p:spPr>
        <p:txBody>
          <a:bodyPr/>
          <a:lstStyle/>
          <a:p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0839354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34B4369-99FB-4AE8-AF66-7681B592E240}"/>
              </a:ext>
            </a:extLst>
          </p:cNvPr>
          <p:cNvSpPr txBox="1"/>
          <p:nvPr/>
        </p:nvSpPr>
        <p:spPr>
          <a:xfrm>
            <a:off x="389465" y="431775"/>
            <a:ext cx="11624733" cy="36932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/>
            <a:r>
              <a:rPr lang="ru-RU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Финансирование малых форм хозяйствования в РБ в 2022-2025 гг. </a:t>
            </a:r>
            <a:endParaRPr lang="ru-RU" b="1" dirty="0">
              <a:solidFill>
                <a:srgbClr val="1C7C2F"/>
              </a:solidFill>
              <a:latin typeface="Myriad Pro" panose="020B0503030403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383509"/>
              </p:ext>
            </p:extLst>
          </p:nvPr>
        </p:nvGraphicFramePr>
        <p:xfrm>
          <a:off x="90148" y="1053286"/>
          <a:ext cx="11924052" cy="57248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0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8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81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620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361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2361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2361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34378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3457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0805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908050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5266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государственной поддержки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2025 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2022-2025 годы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8411">
                <a:tc v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К-во,</a:t>
                      </a:r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ед.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</a:t>
                      </a:r>
                      <a:r>
                        <a:rPr lang="ru-RU" sz="15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К-во,</a:t>
                      </a:r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ед.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</a:t>
                      </a:r>
                      <a:r>
                        <a:rPr lang="ru-RU" sz="15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К-во,</a:t>
                      </a:r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ед.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</a:t>
                      </a:r>
                      <a:r>
                        <a:rPr lang="ru-RU" sz="15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К-во, ед.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Сумма, </a:t>
                      </a:r>
                      <a:r>
                        <a:rPr lang="ru-RU" sz="15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К-во, ед.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Сумма, </a:t>
                      </a:r>
                      <a:r>
                        <a:rPr lang="ru-RU" sz="15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5668">
                <a:tc>
                  <a:txBody>
                    <a:bodyPr/>
                    <a:lstStyle/>
                    <a:p>
                      <a:pPr marL="87313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Грант на поддержку семейных животноводческих ферм (семейных ферм)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259,7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45,5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441,0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3916">
                <a:tc>
                  <a:txBody>
                    <a:bodyPr/>
                    <a:lstStyle/>
                    <a:p>
                      <a:pPr marL="174625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Субсидии семейным</a:t>
                      </a:r>
                      <a:r>
                        <a:rPr lang="ru-RU" sz="15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фермам на приобретение </a:t>
                      </a:r>
                      <a:r>
                        <a:rPr lang="ru-RU" sz="1500" b="0" i="0" u="none" strike="noStrike" kern="1200" baseline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сх</a:t>
                      </a:r>
                      <a:r>
                        <a:rPr lang="ru-RU" sz="15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техники и животных</a:t>
                      </a:r>
                      <a:endParaRPr lang="ru-RU" sz="15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28,7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76,9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95668">
                <a:tc>
                  <a:txBody>
                    <a:bodyPr/>
                    <a:lstStyle/>
                    <a:p>
                      <a:pPr marL="174625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Грантовая</a:t>
                      </a: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поддержка </a:t>
                      </a:r>
                      <a:r>
                        <a:rPr lang="ru-RU" sz="15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СПоК</a:t>
                      </a: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для развития материально-технической базы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11,6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61,9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4908">
                <a:tc>
                  <a:txBody>
                    <a:bodyPr/>
                    <a:lstStyle/>
                    <a:p>
                      <a:pPr marL="87313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Грант «</a:t>
                      </a:r>
                      <a:r>
                        <a:rPr lang="ru-RU" sz="15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Агростартап</a:t>
                      </a: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125,4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149,1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174,5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546,7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95668">
                <a:tc>
                  <a:txBody>
                    <a:bodyPr/>
                    <a:lstStyle/>
                    <a:p>
                      <a:pPr marL="87313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Субсидии </a:t>
                      </a:r>
                      <a:r>
                        <a:rPr lang="ru-RU" sz="15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СПоК</a:t>
                      </a: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на создание системы развития сельской кооперации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172,9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212,4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139,3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41</a:t>
                      </a:r>
                      <a:endParaRPr lang="ru-RU" sz="15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116,6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641,2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04908"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Грант «</a:t>
                      </a:r>
                      <a:r>
                        <a:rPr lang="ru-RU" sz="15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Агротуризм</a:t>
                      </a:r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36,4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95,0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04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581,1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450,7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98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413,3</a:t>
                      </a: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469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1 862,7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D18DC8-D69B-4DD4-B705-BAB4D558220A}" type="slidenum">
              <a:rPr lang="ru-RU" sz="2400"/>
              <a:pPr>
                <a:defRPr/>
              </a:pPr>
              <a:t>2</a:t>
            </a:fld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4836930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34B4369-99FB-4AE8-AF66-7681B592E240}"/>
              </a:ext>
            </a:extLst>
          </p:cNvPr>
          <p:cNvSpPr txBox="1"/>
          <p:nvPr/>
        </p:nvSpPr>
        <p:spPr>
          <a:xfrm>
            <a:off x="389465" y="431775"/>
            <a:ext cx="11624733" cy="36932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/>
            <a:r>
              <a:rPr lang="ru-RU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Финансирование малых форм хозяйствования в РБ в 2026 году (план) </a:t>
            </a:r>
            <a:endParaRPr lang="ru-RU" b="1" dirty="0">
              <a:solidFill>
                <a:srgbClr val="1C7C2F"/>
              </a:solidFill>
              <a:latin typeface="Myriad Pro" panose="020B0503030403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974517"/>
              </p:ext>
            </p:extLst>
          </p:nvPr>
        </p:nvGraphicFramePr>
        <p:xfrm>
          <a:off x="90148" y="1053287"/>
          <a:ext cx="11924050" cy="5487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030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210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329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государственной поддержки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6982">
                <a:tc>
                  <a:txBody>
                    <a:bodyPr/>
                    <a:lstStyle/>
                    <a:p>
                      <a:pPr marL="182563" indent="0"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</a:t>
                      </a:r>
                      <a:r>
                        <a:rPr lang="ru-RU" sz="20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фермерского хозяйства, всего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264,2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6479">
                <a:tc>
                  <a:txBody>
                    <a:bodyPr/>
                    <a:lstStyle/>
                    <a:p>
                      <a:pPr marL="361950" marR="0" indent="0" algn="l" defTabSz="108844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6479">
                <a:tc>
                  <a:txBody>
                    <a:bodyPr/>
                    <a:lstStyle/>
                    <a:p>
                      <a:pPr marL="1695450" indent="0" algn="l" fontAlgn="ctr">
                        <a:tabLst/>
                      </a:pP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Гранты фермерам</a:t>
                      </a: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4215">
                <a:tc>
                  <a:txBody>
                    <a:bodyPr/>
                    <a:lstStyle/>
                    <a:p>
                      <a:pPr marL="1619250" indent="0"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фермерам</a:t>
                      </a: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3772">
                <a:tc>
                  <a:txBody>
                    <a:bodyPr/>
                    <a:lstStyle/>
                    <a:p>
                      <a:pPr marL="269875" indent="0" algn="l" fontAlgn="ctr"/>
                      <a:r>
                        <a:rPr lang="ru-RU" sz="2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Грант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2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Агромотиватор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6982">
                <a:tc>
                  <a:txBody>
                    <a:bodyPr/>
                    <a:lstStyle/>
                    <a:p>
                      <a:pPr marL="182563" indent="0"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Поддержка </a:t>
                      </a:r>
                      <a:r>
                        <a:rPr lang="ru-RU" sz="2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СПоК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всего</a:t>
                      </a: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121,2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4215">
                <a:tc>
                  <a:txBody>
                    <a:bodyPr/>
                    <a:lstStyle/>
                    <a:p>
                      <a:pPr marL="361950" indent="0"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74215">
                <a:tc>
                  <a:txBody>
                    <a:bodyPr/>
                    <a:lstStyle/>
                    <a:p>
                      <a:pPr marL="1695450" indent="0"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Гранты </a:t>
                      </a:r>
                      <a:r>
                        <a:rPr lang="ru-RU" sz="2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СПоК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4215">
                <a:tc>
                  <a:txBody>
                    <a:bodyPr/>
                    <a:lstStyle/>
                    <a:p>
                      <a:pPr marL="1619250" indent="0"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r>
                        <a:rPr lang="ru-RU" sz="20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u="none" strike="noStrike" baseline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СПоК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769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ГБУ ЦСК</a:t>
                      </a: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769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Грант «</a:t>
                      </a:r>
                      <a:r>
                        <a:rPr lang="ru-RU" sz="2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Агротуризм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9527" marR="9527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664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D18DC8-D69B-4DD4-B705-BAB4D558220A}" type="slidenum">
              <a:rPr lang="ru-RU" sz="2400"/>
              <a:pPr>
                <a:defRPr/>
              </a:pPr>
              <a:t>3</a:t>
            </a:fld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2458612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2536"/>
            <a:ext cx="12192000" cy="479273"/>
          </a:xfr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ИНФОРМАЦИЯ ОБ ИЗМЕНЕНИЯХ В ГРАНТОВОЙ ПОДДЕРЖКЕ В 2026 ГОДУ</a:t>
            </a:r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088555" y="6381329"/>
            <a:ext cx="960107" cy="365125"/>
          </a:xfrm>
        </p:spPr>
        <p:txBody>
          <a:bodyPr vert="horz" lIns="108845" tIns="54423" rIns="108845" bIns="54423" rtlCol="0" anchor="ctr"/>
          <a:lstStyle/>
          <a:p>
            <a:fld id="{148ECE58-DD8F-41A7-82C0-941C977FA5B8}" type="slidenum">
              <a:rPr lang="ru-RU" b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/>
              <a:t>4</a:t>
            </a:fld>
            <a:endParaRPr lang="ru-RU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021018"/>
              </p:ext>
            </p:extLst>
          </p:nvPr>
        </p:nvGraphicFramePr>
        <p:xfrm>
          <a:off x="477672" y="1125279"/>
          <a:ext cx="11301372" cy="569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49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943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69214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03894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Грант</a:t>
                      </a:r>
                    </a:p>
                  </a:txBody>
                  <a:tcPr marL="91416" marR="9141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Статус в 2026 году</a:t>
                      </a:r>
                    </a:p>
                  </a:txBody>
                  <a:tcPr marL="91416" marR="9141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Кратко об условиях</a:t>
                      </a:r>
                    </a:p>
                  </a:txBody>
                  <a:tcPr marL="91416" marR="9141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62715">
                <a:tc>
                  <a:txBody>
                    <a:bodyPr/>
                    <a:lstStyle/>
                    <a:p>
                      <a:r>
                        <a:rPr lang="ru-RU" sz="18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Агростартап</a:t>
                      </a: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Отменён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Прекращает существование как отдельная программа, объединяется с грантом на семейные ферм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35044">
                <a:tc>
                  <a:txBody>
                    <a:bodyPr/>
                    <a:lstStyle/>
                    <a:p>
                      <a:pPr marL="0" marR="0" lvl="0" indent="0" algn="l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Грант на развитие семейных ферм</a:t>
                      </a:r>
                    </a:p>
                    <a:p>
                      <a:endParaRPr lang="ru-RU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Отменён </a:t>
                      </a:r>
                    </a:p>
                    <a:p>
                      <a:pPr algn="ctr"/>
                      <a:endParaRPr lang="ru-RU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Также войдёт в новый объединённый инструмент</a:t>
                      </a:r>
                    </a:p>
                    <a:p>
                      <a:pPr algn="ctr"/>
                      <a:endParaRPr lang="ru-RU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62715">
                <a:tc>
                  <a:txBody>
                    <a:bodyPr/>
                    <a:lstStyle/>
                    <a:p>
                      <a:pPr marL="0" marR="0" lvl="0" indent="0" algn="l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Объединенный грант (взамен «</a:t>
                      </a:r>
                      <a:r>
                        <a:rPr lang="ru-RU" sz="18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Агростартапа</a:t>
                      </a: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 и семейных ферм)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Новый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 30 </a:t>
                      </a:r>
                      <a:r>
                        <a:rPr lang="ru-RU" sz="18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млн.рублей</a:t>
                      </a: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размер зависит от </a:t>
                      </a:r>
                      <a:r>
                        <a:rPr lang="ru-RU" sz="18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софинансирования</a:t>
                      </a: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(от 10% до 40 % собственных средств)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52571611"/>
                  </a:ext>
                </a:extLst>
              </a:tr>
              <a:tr h="603894">
                <a:tc>
                  <a:txBody>
                    <a:bodyPr/>
                    <a:lstStyle/>
                    <a:p>
                      <a:pPr marL="0" marR="0" lvl="0" indent="0" algn="l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Агротуризм 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Сохраняется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 10 млн рублей, поддержка туристических проектов на базе </a:t>
                      </a:r>
                      <a:r>
                        <a:rPr lang="ru-RU" sz="18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сельхозхозяйств</a:t>
                      </a:r>
                      <a:endParaRPr lang="ru-RU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51625296"/>
                  </a:ext>
                </a:extLst>
              </a:tr>
              <a:tr h="835044">
                <a:tc>
                  <a:txBody>
                    <a:bodyPr/>
                    <a:lstStyle/>
                    <a:p>
                      <a:r>
                        <a:rPr lang="ru-RU" sz="18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Агромотиватор</a:t>
                      </a: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(для участников и ветеранов СВО)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Сохраняется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 7 млн рублей на животноводство, до 5 млн рублей на другие направления, покрывает до 90% </a:t>
                      </a:r>
                      <a:r>
                        <a:rPr lang="ru-RU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расходов </a:t>
                      </a:r>
                      <a:endParaRPr lang="ru-RU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62715">
                <a:tc>
                  <a:txBody>
                    <a:bodyPr/>
                    <a:lstStyle/>
                    <a:p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Федеральный проект «Поддержка малого агробизнеса»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Новый</a:t>
                      </a: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84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Запускается в 2026 году, включает грантовую помощь малым </a:t>
                      </a:r>
                      <a:r>
                        <a:rPr lang="ru-RU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хозяйствам</a:t>
                      </a:r>
                      <a:endParaRPr lang="ru-RU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16" marR="91416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3838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898821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953499" y="5975676"/>
            <a:ext cx="1238501" cy="860417"/>
          </a:xfrm>
          <a:prstGeom prst="rect">
            <a:avLst/>
          </a:prstGeom>
        </p:spPr>
        <p:txBody>
          <a:bodyPr/>
          <a:lstStyle/>
          <a:p>
            <a:fld id="{81B65754-9B92-474F-AFAB-D498CD6324E3}" type="slidenum">
              <a:rPr lang="ru-RU" smtClean="0">
                <a:solidFill>
                  <a:schemeClr val="tx1"/>
                </a:solidFill>
              </a:rPr>
              <a:pPr/>
              <a:t>5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201" y="387253"/>
            <a:ext cx="10017457" cy="5049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 фермерских хозяйств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0" y="1273008"/>
            <a:ext cx="10026847" cy="2939729"/>
            <a:chOff x="-3108746" y="1379023"/>
            <a:chExt cx="12489877" cy="2939729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-3108746" y="3841080"/>
              <a:ext cx="6894111" cy="477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484369" y="1379023"/>
              <a:ext cx="6896762" cy="477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586894" y="2700412"/>
            <a:ext cx="53585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8 млн рублей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20%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3675" y="2188384"/>
            <a:ext cx="52050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5 млн рублей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10%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20628" y="2192581"/>
            <a:ext cx="48658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На что можно расходовать: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строительство, реконструкция, капремонт</a:t>
            </a:r>
            <a:endParaRPr lang="ru-RU" sz="20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63675" y="3265427"/>
            <a:ext cx="52995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15 млн рублей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30%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63675" y="3807765"/>
            <a:ext cx="53349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30 млн рублей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651AB8A1-EEBE-45D2-A5BD-6B6EF8AC5784}"/>
              </a:ext>
            </a:extLst>
          </p:cNvPr>
          <p:cNvSpPr/>
          <p:nvPr/>
        </p:nvSpPr>
        <p:spPr>
          <a:xfrm>
            <a:off x="487856" y="1092897"/>
            <a:ext cx="54606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Грант на развитие фермерских хозяйств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02889" y="4510243"/>
            <a:ext cx="4819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Срок освоения гранта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18 мес.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минимальная сумма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- 3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млн.рублей</a:t>
            </a:r>
            <a:endParaRPr lang="ru-RU" sz="2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577922" y="3487084"/>
            <a:ext cx="513073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Обязательные условия: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наличие земли, зарегистрированной в системе ЕФИС ЗСН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наличие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двух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членов КФХ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регистрация и работа на сельской территории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заявитель ранее не получал гранты</a:t>
            </a:r>
          </a:p>
          <a:p>
            <a:pPr marL="457200" indent="-457200">
              <a:buAutoNum type="arabicPeriod"/>
            </a:pP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Кфх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может быть зарегистрирован как в текущем году, так и в прошлые годы </a:t>
            </a:r>
          </a:p>
          <a:p>
            <a:pPr marL="457200" indent="-457200">
              <a:buAutoNum type="arabicPeriod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12408846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953499" y="5975676"/>
            <a:ext cx="1238501" cy="860417"/>
          </a:xfrm>
          <a:prstGeom prst="rect">
            <a:avLst/>
          </a:prstGeom>
        </p:spPr>
        <p:txBody>
          <a:bodyPr/>
          <a:lstStyle/>
          <a:p>
            <a:fld id="{81B65754-9B92-474F-AFAB-D498CD6324E3}" type="slidenum">
              <a:rPr lang="ru-RU" smtClean="0">
                <a:solidFill>
                  <a:schemeClr val="tx1"/>
                </a:solidFill>
              </a:rPr>
              <a:pPr/>
              <a:t>6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201" y="387253"/>
            <a:ext cx="10017457" cy="5049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Субсидии на развитие фермерских хозяйств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0" y="1273008"/>
            <a:ext cx="10026847" cy="2939729"/>
            <a:chOff x="-3108746" y="1379023"/>
            <a:chExt cx="12489877" cy="2939729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-3108746" y="3841080"/>
              <a:ext cx="6894111" cy="477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484369" y="1379023"/>
              <a:ext cx="6896762" cy="477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687D047A-1A2C-4CF2-9E03-CDCD967EB1E8}"/>
              </a:ext>
            </a:extLst>
          </p:cNvPr>
          <p:cNvSpPr/>
          <p:nvPr/>
        </p:nvSpPr>
        <p:spPr>
          <a:xfrm>
            <a:off x="1460500" y="1679955"/>
            <a:ext cx="9067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Возмещение до 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затрат до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млн.руб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60500" y="2595744"/>
            <a:ext cx="94361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На что можно расходовать: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сх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техника и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сх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животные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9153562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953500" y="5975676"/>
            <a:ext cx="1238501" cy="860417"/>
          </a:xfrm>
          <a:prstGeom prst="rect">
            <a:avLst/>
          </a:prstGeom>
        </p:spPr>
        <p:txBody>
          <a:bodyPr/>
          <a:lstStyle/>
          <a:p>
            <a:fld id="{81B65754-9B92-474F-AFAB-D498CD6324E3}" type="slidenum">
              <a:rPr lang="ru-RU" smtClean="0">
                <a:solidFill>
                  <a:schemeClr val="tx1"/>
                </a:solidFill>
              </a:rPr>
              <a:pPr/>
              <a:t>7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46735" y="261382"/>
            <a:ext cx="10861924" cy="6308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ru-RU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грант на реализацию проектов «</a:t>
            </a:r>
            <a:r>
              <a:rPr lang="ru-RU" b="1" i="1" u="sng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Агромотиватор</a:t>
            </a:r>
            <a:r>
              <a:rPr lang="ru-RU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</a:p>
          <a:p>
            <a:pPr algn="ctr"/>
            <a:r>
              <a:rPr lang="ru-RU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(для участников СВО, с 2026 года)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-198010" y="1275856"/>
            <a:ext cx="10026847" cy="2939729"/>
            <a:chOff x="-3108746" y="1379023"/>
            <a:chExt cx="12489877" cy="2939729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-3108746" y="3841080"/>
              <a:ext cx="6894111" cy="477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484369" y="1379023"/>
              <a:ext cx="6896762" cy="477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1750704391"/>
              </p:ext>
            </p:extLst>
          </p:nvPr>
        </p:nvGraphicFramePr>
        <p:xfrm>
          <a:off x="8142017" y="685582"/>
          <a:ext cx="3562127" cy="3532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 descr="Рубль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35" y="3167359"/>
            <a:ext cx="926026" cy="9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16363" y="3120088"/>
            <a:ext cx="3048000" cy="1323151"/>
          </a:xfrm>
          <a:prstGeom prst="rect">
            <a:avLst/>
          </a:prstGeom>
        </p:spPr>
        <p:txBody>
          <a:bodyPr lIns="91431" tIns="45715" rIns="91431" bIns="45715">
            <a:spAutoFit/>
          </a:bodyPr>
          <a:lstStyle/>
          <a:p>
            <a:pPr lvl="0"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от 3 до 5 млн рублей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на все виды деятельности кроме разведения КРС</a:t>
            </a:r>
          </a:p>
        </p:txBody>
      </p:sp>
      <p:pic>
        <p:nvPicPr>
          <p:cNvPr id="27" name="Picture 2" descr="Рубль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47" y="1193978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19347" y="1508720"/>
            <a:ext cx="3352362" cy="1015653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lvl="0"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от 3 до 7 млн рублей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на разведение КРС или МРС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606" y="1209148"/>
            <a:ext cx="1015653" cy="1015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203499" y="5839343"/>
            <a:ext cx="4074197" cy="40003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Срок освоения гранта –  18 мес.</a:t>
            </a:r>
            <a:endParaRPr lang="ru-RU" sz="2000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62" y="5516749"/>
            <a:ext cx="1045300" cy="10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086125"/>
              </p:ext>
            </p:extLst>
          </p:nvPr>
        </p:nvGraphicFramePr>
        <p:xfrm>
          <a:off x="5724236" y="3088730"/>
          <a:ext cx="1973944" cy="1378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69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869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89429">
                <a:tc>
                  <a:txBody>
                    <a:bodyPr/>
                    <a:lstStyle/>
                    <a:p>
                      <a:endParaRPr lang="ru-RU" sz="2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2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429">
                <a:tc>
                  <a:txBody>
                    <a:bodyPr/>
                    <a:lstStyle/>
                    <a:p>
                      <a:endParaRPr lang="ru-RU" sz="2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2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042" y="3098914"/>
            <a:ext cx="648543" cy="586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103" y="3451781"/>
            <a:ext cx="649675" cy="5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043" y="3889317"/>
            <a:ext cx="573292" cy="518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2" name="Диаграмма 41"/>
          <p:cNvGraphicFramePr/>
          <p:nvPr>
            <p:extLst>
              <p:ext uri="{D42A27DB-BD31-4B8C-83A1-F6EECF244321}">
                <p14:modId xmlns:p14="http://schemas.microsoft.com/office/powerpoint/2010/main" val="3832354858"/>
              </p:ext>
            </p:extLst>
          </p:nvPr>
        </p:nvGraphicFramePr>
        <p:xfrm>
          <a:off x="7973858" y="1275856"/>
          <a:ext cx="4260264" cy="2173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8100177" y="3566774"/>
            <a:ext cx="4209829" cy="5689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ru-RU" sz="2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схема финансирования стоимости проекта</a:t>
            </a:r>
            <a:endParaRPr lang="ru-RU" sz="20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68723" y="4508870"/>
            <a:ext cx="3048000" cy="923134"/>
          </a:xfrm>
          <a:prstGeom prst="rect">
            <a:avLst/>
          </a:prstGeom>
        </p:spPr>
        <p:txBody>
          <a:bodyPr lIns="91431" tIns="45715" rIns="91431" bIns="45715">
            <a:spAutoFit/>
          </a:bodyPr>
          <a:lstStyle/>
          <a:p>
            <a:pPr lvl="0"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Претендент – участник СВО, </a:t>
            </a:r>
            <a:r>
              <a:rPr lang="ru-RU" dirty="0"/>
              <a:t>уволенный с военной службы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6552" l="1970" r="891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62" y="4470804"/>
            <a:ext cx="972253" cy="972281"/>
          </a:xfrm>
          <a:prstGeom prst="ellipse">
            <a:avLst/>
          </a:prstGeom>
          <a:solidFill>
            <a:schemeClr val="bg1"/>
          </a:solidFill>
          <a:ln w="3175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4" name="Рисунок 23" descr="Picture background"/>
          <p:cNvPicPr/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2513" b="99747" l="0" r="41944">
                        <a14:foregroundMark x1="8406" y1="23356" x2="30181" y2="24283"/>
                        <a14:foregroundMark x1="31407" y1="25632" x2="38558" y2="35919"/>
                        <a14:foregroundMark x1="31582" y1="26560" x2="29860" y2="22934"/>
                        <a14:foregroundMark x1="2043" y1="34148" x2="0" y2="78583"/>
                        <a14:foregroundMark x1="2189" y1="35076" x2="7793" y2="22513"/>
                        <a14:foregroundMark x1="39813" y1="38196" x2="42002" y2="66526"/>
                        <a14:foregroundMark x1="1109" y1="94772" x2="23789" y2="99747"/>
                        <a14:foregroundMark x1="22242" y1="99747" x2="41681" y2="97470"/>
                        <a14:foregroundMark x1="0" y1="75885" x2="1401" y2="943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91" t="9033" r="57094" b="-27571"/>
          <a:stretch/>
        </p:blipFill>
        <p:spPr bwMode="auto">
          <a:xfrm>
            <a:off x="5831277" y="4532107"/>
            <a:ext cx="1152440" cy="117316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6" name="Picture 7">
            <a:extLst>
              <a:ext uri="{FF2B5EF4-FFF2-40B4-BE49-F238E27FC236}">
                <a16:creationId xmlns="" xmlns:a16="http://schemas.microsoft.com/office/drawing/2014/main" id="{5AEB5AFB-4F78-477A-8A72-B4BB5E59E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478" y="2085999"/>
            <a:ext cx="532038" cy="481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100177" y="4787900"/>
            <a:ext cx="36981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Целевка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Строительство, капремонт, реконструкция, приобретение объектов для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сх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производства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9854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953499" y="5975676"/>
            <a:ext cx="1238501" cy="860417"/>
          </a:xfrm>
          <a:prstGeom prst="rect">
            <a:avLst/>
          </a:prstGeom>
        </p:spPr>
        <p:txBody>
          <a:bodyPr/>
          <a:lstStyle/>
          <a:p>
            <a:fld id="{81B65754-9B92-474F-AFAB-D498CD6324E3}" type="slidenum">
              <a:rPr lang="ru-RU" smtClean="0">
                <a:solidFill>
                  <a:schemeClr val="tx1"/>
                </a:solidFill>
              </a:rPr>
              <a:pPr/>
              <a:t>8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201" y="387253"/>
            <a:ext cx="10017457" cy="5049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Гранты </a:t>
            </a:r>
            <a:r>
              <a:rPr lang="ru-RU" sz="2800" b="1" i="1" u="sng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СПоК</a:t>
            </a:r>
            <a:endParaRPr lang="ru-RU" sz="2800" b="1" i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0" y="1273008"/>
            <a:ext cx="10026847" cy="2939729"/>
            <a:chOff x="-3108746" y="1379023"/>
            <a:chExt cx="12489877" cy="2939729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-3108746" y="3841080"/>
              <a:ext cx="6894111" cy="477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484369" y="1379023"/>
              <a:ext cx="6896762" cy="477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533400" y="2610754"/>
            <a:ext cx="1117525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30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млн рублей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– но не более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80 %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стоимости проекта, </a:t>
            </a:r>
            <a:r>
              <a:rPr lang="ru-RU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20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3400" y="1741964"/>
            <a:ext cx="114046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до 10 млн рублей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но не более 90 % стоимости проекта, </a:t>
            </a:r>
            <a:r>
              <a:rPr lang="ru-RU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10%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21358" y="5318359"/>
            <a:ext cx="7924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Срок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использования гранта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24 мес.</a:t>
            </a:r>
          </a:p>
          <a:p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Минимальная сумма гранта -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млн.рублей</a:t>
            </a:r>
            <a:endParaRPr lang="ru-RU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0269" y="3588655"/>
            <a:ext cx="1117525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50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млн рублей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– но не более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70 %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стоимости проекта, </a:t>
            </a:r>
            <a:r>
              <a:rPr lang="ru-RU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30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70269" y="4347630"/>
            <a:ext cx="1117525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млн рублей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– но не более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60 %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стоимости проекта, </a:t>
            </a:r>
            <a:r>
              <a:rPr lang="ru-RU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40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361336988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B65754-9B92-474F-AFAB-D498CD6324E3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5702" y="222854"/>
            <a:ext cx="11896298" cy="5049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ru-RU" sz="28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Субсидии на возмещение части затрат СПОК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5701" y="1040070"/>
            <a:ext cx="6096000" cy="246221"/>
          </a:xfrm>
          <a:prstGeom prst="rect">
            <a:avLst/>
          </a:prstGeom>
        </p:spPr>
        <p:txBody>
          <a:bodyPr lIns="91431" tIns="45715" rIns="91431" bIns="45715">
            <a:spAutoFit/>
          </a:bodyPr>
          <a:lstStyle/>
          <a:p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3944" y="2162630"/>
            <a:ext cx="7271657" cy="36932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2126344" y="2315030"/>
            <a:ext cx="7271657" cy="36932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2278744" y="2467429"/>
            <a:ext cx="7271657" cy="36932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431144" y="2619829"/>
            <a:ext cx="7271657" cy="36932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4965673" y="1415480"/>
            <a:ext cx="2823029" cy="1200318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lvl="0"/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приобретение техники и оборудования для внесения в неделимый фонд </a:t>
            </a:r>
            <a:r>
              <a:rPr lang="ru-RU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СПоК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1197429" y="1419501"/>
            <a:ext cx="2852058" cy="147731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lvl="0"/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приобретение имущества с целью передачи в собственность членов </a:t>
            </a:r>
            <a:r>
              <a:rPr lang="ru-RU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СПоК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824686" y="1419500"/>
            <a:ext cx="3207657" cy="1200318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lvl="0"/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реализацию с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 продукции, принятой от членов кооператива</a:t>
            </a:r>
            <a:b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987444" y="4652853"/>
            <a:ext cx="2852058" cy="923320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lvl="0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Возмещение 50% затрат</a:t>
            </a:r>
          </a:p>
          <a:p>
            <a:pPr lvl="0"/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10 млн рублей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15758" y="4652852"/>
            <a:ext cx="2763185" cy="923320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lvl="0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Возмещение 50% затрат</a:t>
            </a:r>
          </a:p>
          <a:p>
            <a:pPr lvl="0"/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3 млн рублей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834338" y="4837474"/>
            <a:ext cx="2409371" cy="1200318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lvl="0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Возмещение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15%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затрат, не более 20 </a:t>
            </a:r>
            <a:r>
              <a:rPr lang="ru-RU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млн.руб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1 </a:t>
            </a:r>
            <a:r>
              <a:rPr lang="ru-RU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СПоК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2" descr="Рубль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431" y="3634319"/>
            <a:ext cx="926026" cy="9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Рубль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803" y="3717717"/>
            <a:ext cx="926026" cy="9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Рубль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9556" y="3666805"/>
            <a:ext cx="926026" cy="9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16" t="60563" r="20730" b="11327"/>
          <a:stretch/>
        </p:blipFill>
        <p:spPr bwMode="auto">
          <a:xfrm>
            <a:off x="2766" y="1271382"/>
            <a:ext cx="12189234" cy="536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843497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Z_1_Президиум Правительство_509_16x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13855</TotalTime>
  <Words>801</Words>
  <Application>Microsoft Office PowerPoint</Application>
  <PresentationFormat>Произвольный</PresentationFormat>
  <Paragraphs>217</Paragraphs>
  <Slides>12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Z_1_Президиум Правительство_509_16x9</vt:lpstr>
      <vt:lpstr>Презентация PowerPoint</vt:lpstr>
      <vt:lpstr>Презентация PowerPoint</vt:lpstr>
      <vt:lpstr>Презентация PowerPoint</vt:lpstr>
      <vt:lpstr>ИНФОРМАЦИЯ ОБ ИЗМЕНЕНИЯХ В ГРАНТОВОЙ ПОДДЕРЖКЕ В 2026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Вход в портал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Асфандиярова Регина Анясовна</dc:creator>
  <cp:lastModifiedBy>Мухамадияров Ильмир Минуллович</cp:lastModifiedBy>
  <cp:revision>378</cp:revision>
  <cp:lastPrinted>2026-01-20T04:30:37Z</cp:lastPrinted>
  <dcterms:created xsi:type="dcterms:W3CDTF">2022-01-12T06:54:25Z</dcterms:created>
  <dcterms:modified xsi:type="dcterms:W3CDTF">2026-01-20T04:34:15Z</dcterms:modified>
</cp:coreProperties>
</file>