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2"/>
  </p:notesMasterIdLst>
  <p:handoutMasterIdLst>
    <p:handoutMasterId r:id="rId13"/>
  </p:handoutMasterIdLst>
  <p:sldIdLst>
    <p:sldId id="651" r:id="rId2"/>
    <p:sldId id="720" r:id="rId3"/>
    <p:sldId id="726" r:id="rId4"/>
    <p:sldId id="727" r:id="rId5"/>
    <p:sldId id="728" r:id="rId6"/>
    <p:sldId id="729" r:id="rId7"/>
    <p:sldId id="721" r:id="rId8"/>
    <p:sldId id="732" r:id="rId9"/>
    <p:sldId id="733" r:id="rId10"/>
    <p:sldId id="723" r:id="rId11"/>
  </p:sldIdLst>
  <p:sldSz cx="12195175" cy="6859588"/>
  <p:notesSz cx="9928225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543875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1087751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631625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2175498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719373" algn="l" defTabSz="1087751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3263246" algn="l" defTabSz="1087751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807122" algn="l" defTabSz="1087751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4350995" algn="l" defTabSz="1087751" rtl="0" eaLnBrk="1" latinLnBrk="0" hangingPunct="1">
      <a:defRPr sz="24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3D69B"/>
    <a:srgbClr val="FFCCCC"/>
    <a:srgbClr val="FFFFCC"/>
    <a:srgbClr val="FF9999"/>
    <a:srgbClr val="FF5050"/>
    <a:srgbClr val="B45608"/>
    <a:srgbClr val="DA9710"/>
    <a:srgbClr val="CC0000"/>
    <a:srgbClr val="99CCFF"/>
    <a:srgbClr val="A46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0" autoAdjust="0"/>
    <p:restoredTop sz="96914" autoAdjust="0"/>
  </p:normalViewPr>
  <p:slideViewPr>
    <p:cSldViewPr>
      <p:cViewPr>
        <p:scale>
          <a:sx n="50" d="100"/>
          <a:sy n="50" d="100"/>
        </p:scale>
        <p:origin x="-534" y="-1266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0"/>
            <a:ext cx="4302494" cy="339888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4147" y="0"/>
            <a:ext cx="4302493" cy="339888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8AE029-F010-47F7-9DC1-E76188C4493E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0" y="6456220"/>
            <a:ext cx="4302494" cy="339888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4147" y="6456220"/>
            <a:ext cx="4302493" cy="339888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9FFB5F-C8A9-4B74-893F-FD3837F1F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157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0"/>
            <a:ext cx="4302494" cy="33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147" y="0"/>
            <a:ext cx="4302493" cy="33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B97DBF17-2317-4324-A986-363D727113C5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1095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3988" y="509588"/>
            <a:ext cx="4540250" cy="2554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614" y="3228895"/>
            <a:ext cx="7942580" cy="30589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0" y="6456220"/>
            <a:ext cx="4302494" cy="33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147" y="6456220"/>
            <a:ext cx="4302493" cy="33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A0EA824A-ECAA-4660-A371-1DD77E95C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93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54387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1087751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63162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217549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719373" algn="l" defTabSz="108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263246" algn="l" defTabSz="108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807122" algn="l" defTabSz="108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350995" algn="l" defTabSz="108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638" y="2130920"/>
            <a:ext cx="10365899" cy="14703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9276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9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3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7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0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FE40-05AD-4E56-8AC6-79D15872067E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0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5FB-8F6F-4AB0-98BB-C8F385EFA86C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90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41502" y="274702"/>
            <a:ext cx="2743914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759" y="274702"/>
            <a:ext cx="8028490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5226D-37F7-4585-B0E5-998238FB0C0D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6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C464E-0AD6-4415-BA10-97E2DFF1647E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87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336" y="4407920"/>
            <a:ext cx="10365899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336" y="2907390"/>
            <a:ext cx="10365899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38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77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16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54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1937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32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71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09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A08A7-6D8D-4636-B845-1D0DFA53E4D2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70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759" y="1600577"/>
            <a:ext cx="5386202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9214" y="1600577"/>
            <a:ext cx="5386202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BAC78-499E-4754-9BE2-C1A52414E014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30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759" y="1535478"/>
            <a:ext cx="5388320" cy="639909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3875" indent="0">
              <a:buNone/>
              <a:defRPr sz="2400" b="1"/>
            </a:lvl2pPr>
            <a:lvl3pPr marL="1087751" indent="0">
              <a:buNone/>
              <a:defRPr sz="2100" b="1"/>
            </a:lvl3pPr>
            <a:lvl4pPr marL="1631625" indent="0">
              <a:buNone/>
              <a:defRPr sz="1900" b="1"/>
            </a:lvl4pPr>
            <a:lvl5pPr marL="2175498" indent="0">
              <a:buNone/>
              <a:defRPr sz="1900" b="1"/>
            </a:lvl5pPr>
            <a:lvl6pPr marL="2719373" indent="0">
              <a:buNone/>
              <a:defRPr sz="1900" b="1"/>
            </a:lvl6pPr>
            <a:lvl7pPr marL="3263246" indent="0">
              <a:buNone/>
              <a:defRPr sz="1900" b="1"/>
            </a:lvl7pPr>
            <a:lvl8pPr marL="3807122" indent="0">
              <a:buNone/>
              <a:defRPr sz="1900" b="1"/>
            </a:lvl8pPr>
            <a:lvl9pPr marL="435099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759" y="2175385"/>
            <a:ext cx="538832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991" y="1535478"/>
            <a:ext cx="5390437" cy="639909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3875" indent="0">
              <a:buNone/>
              <a:defRPr sz="2400" b="1"/>
            </a:lvl2pPr>
            <a:lvl3pPr marL="1087751" indent="0">
              <a:buNone/>
              <a:defRPr sz="2100" b="1"/>
            </a:lvl3pPr>
            <a:lvl4pPr marL="1631625" indent="0">
              <a:buNone/>
              <a:defRPr sz="1900" b="1"/>
            </a:lvl4pPr>
            <a:lvl5pPr marL="2175498" indent="0">
              <a:buNone/>
              <a:defRPr sz="1900" b="1"/>
            </a:lvl5pPr>
            <a:lvl6pPr marL="2719373" indent="0">
              <a:buNone/>
              <a:defRPr sz="1900" b="1"/>
            </a:lvl6pPr>
            <a:lvl7pPr marL="3263246" indent="0">
              <a:buNone/>
              <a:defRPr sz="1900" b="1"/>
            </a:lvl7pPr>
            <a:lvl8pPr marL="3807122" indent="0">
              <a:buNone/>
              <a:defRPr sz="1900" b="1"/>
            </a:lvl8pPr>
            <a:lvl9pPr marL="435099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4991" y="2175385"/>
            <a:ext cx="5390437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4C26A-1E1C-41A3-A314-EDA5E0868D12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0D98-2D5B-4524-9224-D9A7BCD26BEC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61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9B3A-27FE-46A5-93A2-569807B47623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44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770" y="273120"/>
            <a:ext cx="4012129" cy="11623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974" y="273118"/>
            <a:ext cx="6817442" cy="58544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770" y="1435442"/>
            <a:ext cx="4012129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3875" indent="0">
              <a:buNone/>
              <a:defRPr sz="1300"/>
            </a:lvl2pPr>
            <a:lvl3pPr marL="1087751" indent="0">
              <a:buNone/>
              <a:defRPr sz="1200"/>
            </a:lvl3pPr>
            <a:lvl4pPr marL="1631625" indent="0">
              <a:buNone/>
              <a:defRPr sz="1100"/>
            </a:lvl4pPr>
            <a:lvl5pPr marL="2175498" indent="0">
              <a:buNone/>
              <a:defRPr sz="1100"/>
            </a:lvl5pPr>
            <a:lvl6pPr marL="2719373" indent="0">
              <a:buNone/>
              <a:defRPr sz="1100"/>
            </a:lvl6pPr>
            <a:lvl7pPr marL="3263246" indent="0">
              <a:buNone/>
              <a:defRPr sz="1100"/>
            </a:lvl7pPr>
            <a:lvl8pPr marL="3807122" indent="0">
              <a:buNone/>
              <a:defRPr sz="1100"/>
            </a:lvl8pPr>
            <a:lvl9pPr marL="435099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5A4E6-C319-40D8-A013-ADC9CE5F6C7E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57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341" y="4801721"/>
            <a:ext cx="7317105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341" y="612923"/>
            <a:ext cx="7317105" cy="4115753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43875" indent="0">
              <a:buNone/>
              <a:defRPr sz="3300"/>
            </a:lvl2pPr>
            <a:lvl3pPr marL="1087751" indent="0">
              <a:buNone/>
              <a:defRPr sz="2900"/>
            </a:lvl3pPr>
            <a:lvl4pPr marL="1631625" indent="0">
              <a:buNone/>
              <a:defRPr sz="2400"/>
            </a:lvl4pPr>
            <a:lvl5pPr marL="2175498" indent="0">
              <a:buNone/>
              <a:defRPr sz="2400"/>
            </a:lvl5pPr>
            <a:lvl6pPr marL="2719373" indent="0">
              <a:buNone/>
              <a:defRPr sz="2400"/>
            </a:lvl6pPr>
            <a:lvl7pPr marL="3263246" indent="0">
              <a:buNone/>
              <a:defRPr sz="2400"/>
            </a:lvl7pPr>
            <a:lvl8pPr marL="3807122" indent="0">
              <a:buNone/>
              <a:defRPr sz="2400"/>
            </a:lvl8pPr>
            <a:lvl9pPr marL="4350995" indent="0">
              <a:buNone/>
              <a:defRPr sz="24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341" y="5368581"/>
            <a:ext cx="7317105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3875" indent="0">
              <a:buNone/>
              <a:defRPr sz="1300"/>
            </a:lvl2pPr>
            <a:lvl3pPr marL="1087751" indent="0">
              <a:buNone/>
              <a:defRPr sz="1200"/>
            </a:lvl3pPr>
            <a:lvl4pPr marL="1631625" indent="0">
              <a:buNone/>
              <a:defRPr sz="1100"/>
            </a:lvl4pPr>
            <a:lvl5pPr marL="2175498" indent="0">
              <a:buNone/>
              <a:defRPr sz="1100"/>
            </a:lvl5pPr>
            <a:lvl6pPr marL="2719373" indent="0">
              <a:buNone/>
              <a:defRPr sz="1100"/>
            </a:lvl6pPr>
            <a:lvl7pPr marL="3263246" indent="0">
              <a:buNone/>
              <a:defRPr sz="1100"/>
            </a:lvl7pPr>
            <a:lvl8pPr marL="3807122" indent="0">
              <a:buNone/>
              <a:defRPr sz="1100"/>
            </a:lvl8pPr>
            <a:lvl9pPr marL="435099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A9EC3-8F2A-441F-92ED-8343FE643AA2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5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759" y="274702"/>
            <a:ext cx="10975658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774" tIns="54385" rIns="108774" bIns="543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759" y="1600577"/>
            <a:ext cx="10975658" cy="452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774" tIns="54385" rIns="108774" bIns="543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760" y="6357822"/>
            <a:ext cx="2845541" cy="365210"/>
          </a:xfrm>
          <a:prstGeom prst="rect">
            <a:avLst/>
          </a:prstGeom>
        </p:spPr>
        <p:txBody>
          <a:bodyPr vert="horz" lIns="108774" tIns="54385" rIns="108774" bIns="5438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47C2EE-1A9C-45A3-BC42-EFAC50FE78F0}" type="datetimeFigureOut">
              <a:rPr lang="ru-RU"/>
              <a:pPr>
                <a:defRPr/>
              </a:pPr>
              <a:t>20.01.2026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6685" y="6357822"/>
            <a:ext cx="3861805" cy="365210"/>
          </a:xfrm>
          <a:prstGeom prst="rect">
            <a:avLst/>
          </a:prstGeom>
        </p:spPr>
        <p:txBody>
          <a:bodyPr vert="horz" lIns="108774" tIns="54385" rIns="108774" bIns="5438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3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9875" y="6357822"/>
            <a:ext cx="2845541" cy="365210"/>
          </a:xfrm>
          <a:prstGeom prst="rect">
            <a:avLst/>
          </a:prstGeom>
        </p:spPr>
        <p:txBody>
          <a:bodyPr vert="horz" lIns="108774" tIns="54385" rIns="108774" bIns="5438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43875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87751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31625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75498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7904" indent="-4079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83796" indent="-3399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9685" indent="-27193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558" indent="-27193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434" indent="-27193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1311" indent="-271938" algn="l" defTabSz="10877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5182" indent="-271938" algn="l" defTabSz="10877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79060" indent="-271938" algn="l" defTabSz="10877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2933" indent="-271938" algn="l" defTabSz="10877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3875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751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1625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5498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9373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3246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7122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0995" algn="l" defTabSz="108775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507" y="3429005"/>
            <a:ext cx="5756821" cy="2952327"/>
          </a:xfrm>
          <a:prstGeom prst="rect">
            <a:avLst/>
          </a:prstGeom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507613" y="4680003"/>
            <a:ext cx="3838447" cy="124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4" tIns="45676" rIns="91354" bIns="45676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Начальник отдела развития малых форм хозяйствования и кооперации</a:t>
            </a:r>
          </a:p>
          <a:p>
            <a:pPr eaLnBrk="1" hangingPunct="1"/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Министерства</a:t>
            </a:r>
            <a:endParaRPr lang="ru-RU" sz="15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eaLnBrk="1" hangingPunct="1"/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сельского хозяйства </a:t>
            </a:r>
          </a:p>
          <a:p>
            <a:pPr eaLnBrk="1" hangingPunct="1"/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377507" y="3489775"/>
            <a:ext cx="5760640" cy="40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4" tIns="45676" rIns="91354" bIns="45676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Мухамадияров Ильмир Минуллович</a:t>
            </a:r>
            <a:endParaRPr lang="ru-RU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93521"/>
            <a:ext cx="12195175" cy="615464"/>
          </a:xfrm>
          <a:prstGeom prst="rect">
            <a:avLst/>
          </a:prstGeom>
        </p:spPr>
        <p:txBody>
          <a:bodyPr wrap="square" lIns="91354" tIns="45676" rIns="91354" bIns="45676">
            <a:spAutoFit/>
          </a:bodyPr>
          <a:lstStyle/>
          <a:p>
            <a:pPr algn="ctr"/>
            <a:r>
              <a:rPr lang="ru-RU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МИНИСТЕРСТВО СЕЛЬСКОГО ХОЗЯЙСТВА </a:t>
            </a:r>
          </a:p>
          <a:p>
            <a:pPr algn="ctr"/>
            <a:r>
              <a:rPr lang="ru-RU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РЕСПУБЛИКИ БАШКОРТОСТАН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20924" y="1589727"/>
            <a:ext cx="11953328" cy="867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4" tIns="45676" rIns="91354" bIns="45676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ИСПОЛНЕНИЕ ОБЯЗАТЕЛЬСТВА ПО ЗАКЛЮЧЕННЫМ СОГЛАШЕНИЯМ ПОЛУЧАТЕЛЕЙ ГРАНТОВ</a:t>
            </a:r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1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238" y="179656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Нормативные правовые акты Правительства РФ, регулирующие оказание государственной поддержки АПК</a:t>
            </a: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4938" y="1145958"/>
            <a:ext cx="10754897" cy="6397154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</a:p>
          <a:p>
            <a:pPr algn="just"/>
            <a:r>
              <a:rPr lang="ru-RU" dirty="0" smtClean="0"/>
              <a:t>Постановления Правительства Российской Федерации:</a:t>
            </a:r>
          </a:p>
          <a:p>
            <a:r>
              <a:rPr lang="ru-RU" dirty="0"/>
              <a:t> </a:t>
            </a:r>
          </a:p>
          <a:p>
            <a:pPr algn="just"/>
            <a:r>
              <a:rPr lang="ru-RU" dirty="0"/>
              <a:t>от 14.07.2012 </a:t>
            </a:r>
            <a:r>
              <a:rPr lang="ru-RU" dirty="0" smtClean="0"/>
              <a:t>№</a:t>
            </a:r>
            <a:r>
              <a:rPr lang="en-US" dirty="0" smtClean="0"/>
              <a:t> 717</a:t>
            </a:r>
            <a:r>
              <a:rPr lang="ru-RU" dirty="0" smtClean="0"/>
              <a:t> </a:t>
            </a:r>
            <a:r>
              <a:rPr lang="ru-RU" dirty="0" smtClean="0"/>
              <a:t>"</a:t>
            </a:r>
            <a:r>
              <a:rPr lang="ru-RU" dirty="0"/>
              <a:t>О Государственной программе развития сельского хозяйства и регулирования рынков сельскохозяйственной продукции, сырья и </a:t>
            </a:r>
            <a:r>
              <a:rPr lang="ru-RU" dirty="0" smtClean="0"/>
              <a:t>продовольствия</a:t>
            </a:r>
            <a:r>
              <a:rPr lang="ru-RU" dirty="0"/>
              <a:t>"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/>
              <a:t>от 25.10.2023 </a:t>
            </a:r>
            <a:r>
              <a:rPr lang="ru-RU" dirty="0" smtClean="0"/>
              <a:t>№</a:t>
            </a:r>
            <a:r>
              <a:rPr lang="en-US" dirty="0" smtClean="0"/>
              <a:t> 1780</a:t>
            </a:r>
            <a:r>
              <a:rPr lang="ru-RU" dirty="0" smtClean="0"/>
              <a:t> "</a:t>
            </a:r>
            <a:r>
              <a:rPr lang="ru-RU" dirty="0"/>
              <a:t>Об утверждении Правил предоставления из бюджетов бюджетной системы Российской Федерации субсидий, в том числе грантов в форме субсидий, юридическим лицам, индивидуальным предпринимателям, а также физическим лицам - производителям товаров, работ, </a:t>
            </a:r>
            <a:r>
              <a:rPr lang="ru-RU" dirty="0" smtClean="0"/>
              <a:t>услуг«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от 25.10.2023 </a:t>
            </a:r>
            <a:r>
              <a:rPr lang="ru-RU" dirty="0" smtClean="0"/>
              <a:t>№</a:t>
            </a:r>
            <a:r>
              <a:rPr lang="en-US" dirty="0" smtClean="0"/>
              <a:t> 1781</a:t>
            </a:r>
            <a:r>
              <a:rPr lang="ru-RU" dirty="0" smtClean="0"/>
              <a:t> "</a:t>
            </a:r>
            <a:r>
              <a:rPr lang="ru-RU" dirty="0"/>
              <a:t>Об утверждении Правил отбора получателей субсидий, в том числе грантов в форме субсидий, предоставляемых из бюджетов бюджетной системы Российской Федерации юридическим лицам, индивидуальным предпринимателям, а также физическим лицам - производителям товаров, работ, </a:t>
            </a:r>
            <a:r>
              <a:rPr lang="ru-RU" dirty="0" smtClean="0"/>
              <a:t>услуг«</a:t>
            </a:r>
          </a:p>
          <a:p>
            <a:pPr algn="just"/>
            <a:endParaRPr lang="ru-RU" dirty="0"/>
          </a:p>
          <a:p>
            <a:r>
              <a:rPr lang="ru-RU" dirty="0"/>
              <a:t>от 25.10.2023 </a:t>
            </a:r>
            <a:r>
              <a:rPr lang="ru-RU" dirty="0" smtClean="0"/>
              <a:t>№</a:t>
            </a:r>
            <a:r>
              <a:rPr lang="en-US" dirty="0" smtClean="0"/>
              <a:t> 1782</a:t>
            </a:r>
            <a:r>
              <a:rPr lang="ru-RU" dirty="0" smtClean="0"/>
              <a:t> "Об </a:t>
            </a:r>
            <a:r>
              <a:rPr lang="ru-RU" dirty="0"/>
              <a:t>утверждении общих требований к нормативным правовым актам, муниципальным правовым актам, регулирующим предоставление из бюджетов субъектов Российской Федерации, местных бюджетов субсидий, в том числе грантов в форме субсидий, юридическим лицам, индивидуальным предпринимателям, а также физическим лицам - производителям товаров, работ, услуг и проведение отборов получателей указанных субсидий, в том числе грантов в форме субсидий"</a:t>
            </a:r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80677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40" y="333450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Предоставление отчетов по программам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«Гранты на развитие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семейной фермы»;  «Развитие материально-технической базы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СПоКа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469" y="1146471"/>
            <a:ext cx="10754897" cy="6004739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  <a:endParaRPr lang="ru-RU" sz="2400" dirty="0"/>
          </a:p>
          <a:p>
            <a:pPr algn="just"/>
            <a:r>
              <a:rPr lang="ru-RU" sz="2400" dirty="0"/>
              <a:t>Согласно </a:t>
            </a:r>
            <a:r>
              <a:rPr lang="ru-RU" sz="2400" dirty="0" smtClean="0"/>
              <a:t>телефонограммам:</a:t>
            </a:r>
          </a:p>
          <a:p>
            <a:pPr algn="just"/>
            <a:r>
              <a:rPr lang="ru-RU" sz="2400" dirty="0" smtClean="0"/>
              <a:t>от 26.12.2025 </a:t>
            </a:r>
            <a:r>
              <a:rPr lang="ru-RU" sz="2400" dirty="0"/>
              <a:t>№ </a:t>
            </a:r>
            <a:r>
              <a:rPr lang="ru-RU" sz="2400" dirty="0" smtClean="0"/>
              <a:t>305 предоставление </a:t>
            </a:r>
            <a:r>
              <a:rPr lang="ru-RU" sz="2400" dirty="0" smtClean="0">
                <a:solidFill>
                  <a:srgbClr val="FF0000"/>
                </a:solidFill>
              </a:rPr>
              <a:t>до 15 января 2026 </a:t>
            </a:r>
            <a:r>
              <a:rPr lang="ru-RU" sz="2400" dirty="0">
                <a:solidFill>
                  <a:srgbClr val="FF0000"/>
                </a:solidFill>
              </a:rPr>
              <a:t>года</a:t>
            </a:r>
            <a:r>
              <a:rPr lang="ru-RU" sz="2400" dirty="0"/>
              <a:t>  в системе «Электронный бюджет» получателями гранта </a:t>
            </a:r>
            <a:r>
              <a:rPr lang="ru-RU" sz="2400" dirty="0" smtClean="0"/>
              <a:t>2021-2025 </a:t>
            </a:r>
            <a:r>
              <a:rPr lang="ru-RU" sz="2400" dirty="0"/>
              <a:t>годов отчета по показателям результативности предоставления </a:t>
            </a:r>
            <a:r>
              <a:rPr lang="ru-RU" sz="2400" dirty="0" smtClean="0"/>
              <a:t>гранта СФ и МТБ </a:t>
            </a:r>
            <a:r>
              <a:rPr lang="ru-RU" sz="2400" dirty="0" err="1" smtClean="0"/>
              <a:t>СПоК</a:t>
            </a:r>
            <a:r>
              <a:rPr lang="ru-RU" sz="2400" dirty="0" smtClean="0"/>
              <a:t>  </a:t>
            </a:r>
            <a:r>
              <a:rPr lang="ru-RU" sz="2400" dirty="0"/>
              <a:t>по состоянию на </a:t>
            </a:r>
            <a:r>
              <a:rPr lang="ru-RU" sz="2400" dirty="0" smtClean="0"/>
              <a:t>01.01.2026 </a:t>
            </a:r>
            <a:r>
              <a:rPr lang="ru-RU" sz="2400" dirty="0"/>
              <a:t>согласно приложению </a:t>
            </a:r>
            <a:r>
              <a:rPr lang="ru-RU" sz="2400" dirty="0" smtClean="0"/>
              <a:t>3 (получатели 2021-2025 </a:t>
            </a:r>
            <a:r>
              <a:rPr lang="ru-RU" sz="2400" dirty="0" err="1" smtClean="0"/>
              <a:t>гг</a:t>
            </a:r>
            <a:r>
              <a:rPr lang="ru-RU" sz="2400" dirty="0" smtClean="0"/>
              <a:t>) </a:t>
            </a:r>
            <a:r>
              <a:rPr lang="ru-RU" sz="2400" dirty="0"/>
              <a:t>и отчета о расходах гранта по приложению 4  к Соглашению о предоставлению </a:t>
            </a:r>
            <a:r>
              <a:rPr lang="ru-RU" sz="2400" dirty="0" smtClean="0"/>
              <a:t>гранта (получатели 2024-2025 гг.).  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pPr algn="just"/>
            <a:r>
              <a:rPr lang="ru-RU" sz="2400" dirty="0" smtClean="0"/>
              <a:t>от 30.12.2024 </a:t>
            </a:r>
            <a:r>
              <a:rPr lang="ru-RU" sz="2400" dirty="0"/>
              <a:t>№ </a:t>
            </a:r>
            <a:r>
              <a:rPr lang="ru-RU" sz="2400" dirty="0" smtClean="0"/>
              <a:t>310 предоставление </a:t>
            </a:r>
            <a:r>
              <a:rPr lang="ru-RU" sz="2400" dirty="0" smtClean="0">
                <a:solidFill>
                  <a:srgbClr val="FF0000"/>
                </a:solidFill>
              </a:rPr>
              <a:t>до 23 </a:t>
            </a:r>
            <a:r>
              <a:rPr lang="ru-RU" sz="2400" dirty="0">
                <a:solidFill>
                  <a:srgbClr val="FF0000"/>
                </a:solidFill>
              </a:rPr>
              <a:t>января </a:t>
            </a:r>
            <a:r>
              <a:rPr lang="ru-RU" sz="2400" dirty="0" smtClean="0">
                <a:solidFill>
                  <a:srgbClr val="FF0000"/>
                </a:solidFill>
              </a:rPr>
              <a:t>2026 </a:t>
            </a:r>
            <a:r>
              <a:rPr lang="ru-RU" sz="2400" dirty="0">
                <a:solidFill>
                  <a:srgbClr val="FF0000"/>
                </a:solidFill>
              </a:rPr>
              <a:t>года </a:t>
            </a:r>
            <a:r>
              <a:rPr lang="ru-RU" sz="2400" dirty="0"/>
              <a:t>в системе «Электронный бюджет» </a:t>
            </a:r>
            <a:r>
              <a:rPr lang="ru-RU" sz="2400" dirty="0" smtClean="0"/>
              <a:t>получателями субсидии 2025 года отчета о достижении знач. рез-</a:t>
            </a:r>
            <a:r>
              <a:rPr lang="ru-RU" sz="2400" dirty="0" err="1" smtClean="0"/>
              <a:t>тов</a:t>
            </a:r>
            <a:r>
              <a:rPr lang="ru-RU" sz="2400" dirty="0" smtClean="0"/>
              <a:t> </a:t>
            </a:r>
            <a:r>
              <a:rPr lang="ru-RU" sz="2400" dirty="0" err="1" smtClean="0"/>
              <a:t>предост</a:t>
            </a:r>
            <a:r>
              <a:rPr lang="ru-RU" sz="2400" dirty="0" smtClean="0"/>
              <a:t>. </a:t>
            </a:r>
            <a:r>
              <a:rPr lang="ru-RU" sz="2400" dirty="0" err="1" smtClean="0"/>
              <a:t>субс</a:t>
            </a:r>
            <a:r>
              <a:rPr lang="ru-RU" sz="2400" dirty="0" smtClean="0"/>
              <a:t>. и отчета о </a:t>
            </a:r>
            <a:r>
              <a:rPr lang="ru-RU" sz="2400" dirty="0" err="1" smtClean="0"/>
              <a:t>реализ</a:t>
            </a:r>
            <a:r>
              <a:rPr lang="ru-RU" sz="2400" dirty="0" smtClean="0"/>
              <a:t>. плана </a:t>
            </a:r>
            <a:r>
              <a:rPr lang="ru-RU" sz="2400" dirty="0" err="1" smtClean="0"/>
              <a:t>меропр</a:t>
            </a:r>
            <a:r>
              <a:rPr lang="ru-RU" sz="2400" dirty="0" smtClean="0"/>
              <a:t>. по </a:t>
            </a:r>
            <a:r>
              <a:rPr lang="ru-RU" sz="2400" dirty="0" err="1" smtClean="0"/>
              <a:t>достиж</a:t>
            </a:r>
            <a:r>
              <a:rPr lang="ru-RU" sz="2400" dirty="0" smtClean="0"/>
              <a:t>. рез-</a:t>
            </a:r>
            <a:r>
              <a:rPr lang="ru-RU" sz="2400" dirty="0" err="1" smtClean="0"/>
              <a:t>тов</a:t>
            </a:r>
            <a:r>
              <a:rPr lang="ru-RU" sz="2400" dirty="0" smtClean="0"/>
              <a:t> (</a:t>
            </a:r>
            <a:r>
              <a:rPr lang="ru-RU" sz="2400" dirty="0" err="1" smtClean="0"/>
              <a:t>контр.точки</a:t>
            </a:r>
            <a:r>
              <a:rPr lang="ru-RU" sz="2400" dirty="0" smtClean="0"/>
              <a:t>) по состоянию на 01.01.2026 (приложения 3 и 4 к соглашению о предоставлении субсидии семейным фермам)</a:t>
            </a:r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2379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40" y="333450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Предоставление отчетов по программам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«Гранты на развитие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семейной фермы»;  «Развитие материально-технической базы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СПоКа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469" y="1146471"/>
            <a:ext cx="10754897" cy="3807214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  <a:endParaRPr lang="ru-RU" sz="2400" dirty="0"/>
          </a:p>
          <a:p>
            <a:pPr algn="just"/>
            <a:r>
              <a:rPr lang="ru-RU" sz="2400" dirty="0"/>
              <a:t>Согласно </a:t>
            </a:r>
            <a:r>
              <a:rPr lang="ru-RU" sz="2400" dirty="0" smtClean="0"/>
              <a:t>телефонограмме:</a:t>
            </a:r>
          </a:p>
          <a:p>
            <a:pPr algn="just"/>
            <a:r>
              <a:rPr lang="ru-RU" sz="2400" dirty="0" smtClean="0"/>
              <a:t>от 26.12.2025 </a:t>
            </a:r>
            <a:r>
              <a:rPr lang="ru-RU" sz="2400" dirty="0"/>
              <a:t>№ </a:t>
            </a:r>
            <a:r>
              <a:rPr lang="ru-RU" sz="2400" dirty="0" smtClean="0"/>
              <a:t>306 организовать предоставление </a:t>
            </a:r>
            <a:r>
              <a:rPr lang="ru-RU" sz="2400" dirty="0" smtClean="0">
                <a:solidFill>
                  <a:srgbClr val="FF0000"/>
                </a:solidFill>
              </a:rPr>
              <a:t>до 16 января 2026 года</a:t>
            </a:r>
            <a:r>
              <a:rPr lang="ru-RU" sz="2400" dirty="0" smtClean="0"/>
              <a:t> отчета об освоении средств за</a:t>
            </a:r>
            <a:r>
              <a:rPr lang="en-US" sz="2400" dirty="0" smtClean="0"/>
              <a:t> IV </a:t>
            </a:r>
            <a:r>
              <a:rPr lang="ru-RU" sz="2400" dirty="0" smtClean="0"/>
              <a:t>кв. 2025 получателями </a:t>
            </a:r>
            <a:r>
              <a:rPr lang="ru-RU" sz="2400" dirty="0"/>
              <a:t>гранта </a:t>
            </a:r>
            <a:r>
              <a:rPr lang="ru-RU" sz="2400" dirty="0" smtClean="0"/>
              <a:t>2024-2025 </a:t>
            </a:r>
            <a:r>
              <a:rPr lang="ru-RU" sz="2400" dirty="0"/>
              <a:t>годов </a:t>
            </a:r>
            <a:r>
              <a:rPr lang="ru-RU" sz="2400" dirty="0" smtClean="0"/>
              <a:t>по программам СФ, МТБ </a:t>
            </a:r>
            <a:r>
              <a:rPr lang="ru-RU" sz="2400" dirty="0" err="1" smtClean="0"/>
              <a:t>СПоК</a:t>
            </a:r>
            <a:r>
              <a:rPr lang="ru-RU" sz="2400" dirty="0" smtClean="0"/>
              <a:t> (приложение № 5 к соглашению, выписку из расчетного счета на 01.01.2026 ПЛЮС подтверждающие документы). Отчеты представляем на бумажном носителе с сопроводит письмом в 415 кабинет</a:t>
            </a:r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 </a:t>
            </a:r>
          </a:p>
          <a:p>
            <a:r>
              <a:rPr lang="ru-RU" dirty="0"/>
              <a:t> 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341390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40" y="333450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Предоставление отчетов по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гранту «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Агростартап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469" y="1146471"/>
            <a:ext cx="10754897" cy="5690807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  <a:endParaRPr lang="ru-RU" sz="2400" dirty="0"/>
          </a:p>
          <a:p>
            <a:pPr algn="just"/>
            <a:r>
              <a:rPr lang="ru-RU" sz="2400" dirty="0"/>
              <a:t>Согласно </a:t>
            </a:r>
            <a:r>
              <a:rPr lang="ru-RU" sz="2400" dirty="0" smtClean="0"/>
              <a:t>телефонограмме от 12.01.2026 </a:t>
            </a:r>
            <a:r>
              <a:rPr lang="ru-RU" sz="2400" dirty="0"/>
              <a:t>№ </a:t>
            </a:r>
            <a:r>
              <a:rPr lang="ru-RU" sz="2400" dirty="0" smtClean="0"/>
              <a:t>НР 2 обеспечить предоставление </a:t>
            </a:r>
            <a:r>
              <a:rPr lang="ru-RU" sz="2400" dirty="0" smtClean="0">
                <a:solidFill>
                  <a:srgbClr val="FF0000"/>
                </a:solidFill>
              </a:rPr>
              <a:t>до 23 января 2026 года:</a:t>
            </a:r>
          </a:p>
          <a:p>
            <a:pPr algn="just"/>
            <a:endParaRPr lang="ru-RU" sz="2400" dirty="0" smtClean="0">
              <a:solidFill>
                <a:srgbClr val="FF000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в </a:t>
            </a:r>
            <a:r>
              <a:rPr lang="ru-RU" sz="2400" dirty="0"/>
              <a:t>системе «</a:t>
            </a:r>
            <a:r>
              <a:rPr lang="ru-RU" sz="2400" dirty="0" smtClean="0"/>
              <a:t>ЭБ» </a:t>
            </a:r>
            <a:r>
              <a:rPr lang="ru-RU" sz="2400" dirty="0"/>
              <a:t>получателями </a:t>
            </a:r>
            <a:r>
              <a:rPr lang="ru-RU" sz="2400" dirty="0" smtClean="0"/>
              <a:t>2021-2025 </a:t>
            </a:r>
            <a:r>
              <a:rPr lang="ru-RU" sz="2400" dirty="0"/>
              <a:t>годов отчета по показателям результативности </a:t>
            </a:r>
            <a:r>
              <a:rPr lang="ru-RU" sz="2400" dirty="0" smtClean="0"/>
              <a:t> (персонифицированные сведения о физических лицах) на эл. почту с дальнейшим представлением в МСХ на бумаге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в </a:t>
            </a:r>
            <a:r>
              <a:rPr lang="ru-RU" sz="2400" dirty="0"/>
              <a:t>системе «</a:t>
            </a:r>
            <a:r>
              <a:rPr lang="ru-RU" sz="2400" dirty="0" smtClean="0"/>
              <a:t>ЭБ» </a:t>
            </a:r>
            <a:r>
              <a:rPr lang="ru-RU" sz="2400" dirty="0"/>
              <a:t>получателями </a:t>
            </a:r>
            <a:r>
              <a:rPr lang="ru-RU" sz="2400" dirty="0" smtClean="0"/>
              <a:t>2021-2025 </a:t>
            </a:r>
            <a:r>
              <a:rPr lang="ru-RU" sz="2400" dirty="0"/>
              <a:t>годов </a:t>
            </a:r>
            <a:r>
              <a:rPr lang="ru-RU" sz="2400" dirty="0" smtClean="0"/>
              <a:t> за </a:t>
            </a:r>
            <a:r>
              <a:rPr lang="en-US" sz="2400" dirty="0" smtClean="0"/>
              <a:t>IV </a:t>
            </a:r>
            <a:r>
              <a:rPr lang="ru-RU" sz="2400" dirty="0" smtClean="0"/>
              <a:t>кв. 2025 г отчет о расходах (получатели 2024-2025 гг.). </a:t>
            </a:r>
          </a:p>
          <a:p>
            <a:pPr marL="342900" indent="-342900" algn="just">
              <a:buFontTx/>
              <a:buChar char="-"/>
            </a:pPr>
            <a:r>
              <a:rPr lang="ru-RU" sz="2400" dirty="0"/>
              <a:t>в системе «Электронный бюджет» получателями </a:t>
            </a:r>
            <a:r>
              <a:rPr lang="ru-RU" sz="2400" dirty="0" smtClean="0"/>
              <a:t>2021-2025 </a:t>
            </a:r>
            <a:r>
              <a:rPr lang="ru-RU" sz="2400" dirty="0"/>
              <a:t>годов  </a:t>
            </a:r>
            <a:r>
              <a:rPr lang="ru-RU" sz="2400" dirty="0" smtClean="0"/>
              <a:t>отчет </a:t>
            </a:r>
            <a:r>
              <a:rPr lang="ru-RU" sz="2400" dirty="0"/>
              <a:t>о </a:t>
            </a:r>
            <a:r>
              <a:rPr lang="ru-RU" sz="2400" dirty="0" smtClean="0"/>
              <a:t>реализации плана мероприятий по достижению результатов предоставления (контр точки) (получатели 2025 года)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получателями 2024, 2025 годов отчет о расходах с приложением подтверждающих документов</a:t>
            </a:r>
            <a:r>
              <a:rPr lang="ru-RU" sz="2400" dirty="0"/>
              <a:t> </a:t>
            </a:r>
            <a:r>
              <a:rPr lang="ru-RU" sz="2400" dirty="0" smtClean="0"/>
              <a:t>(предоставить </a:t>
            </a:r>
            <a:r>
              <a:rPr lang="ru-RU" sz="2400" dirty="0"/>
              <a:t>на </a:t>
            </a:r>
            <a:r>
              <a:rPr lang="ru-RU" sz="2400" dirty="0" smtClean="0"/>
              <a:t>бумаге) </a:t>
            </a:r>
          </a:p>
          <a:p>
            <a:pPr marL="342900" indent="-342900" algn="just">
              <a:buFontTx/>
              <a:buChar char="-"/>
            </a:pPr>
            <a:endParaRPr lang="ru-RU" sz="2400" dirty="0"/>
          </a:p>
          <a:p>
            <a:pPr algn="just"/>
            <a:r>
              <a:rPr lang="ru-RU" dirty="0"/>
              <a:t> 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45596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40" y="333450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Предоставление отчетов по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гранту «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Агростартап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469" y="1146471"/>
            <a:ext cx="10754897" cy="4435078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  <a:endParaRPr lang="ru-RU" sz="2400" dirty="0"/>
          </a:p>
          <a:p>
            <a:pPr indent="457200" algn="just"/>
            <a:r>
              <a:rPr lang="ru-RU" sz="2400" dirty="0"/>
              <a:t>Согласно </a:t>
            </a:r>
            <a:r>
              <a:rPr lang="ru-RU" sz="2400" dirty="0" smtClean="0"/>
              <a:t>телефонограмме от 23.12.2025 </a:t>
            </a:r>
            <a:r>
              <a:rPr lang="ru-RU" sz="2400" dirty="0"/>
              <a:t>№ </a:t>
            </a:r>
            <a:r>
              <a:rPr lang="ru-RU" sz="2400" dirty="0" smtClean="0"/>
              <a:t>НР 301 организовать работу по принятию работников получателями гранта «</a:t>
            </a:r>
            <a:r>
              <a:rPr lang="ru-RU" sz="2400" dirty="0" err="1" smtClean="0"/>
              <a:t>Агростартап</a:t>
            </a:r>
            <a:r>
              <a:rPr lang="ru-RU" sz="2400" dirty="0" smtClean="0"/>
              <a:t>» 2025 года.</a:t>
            </a:r>
          </a:p>
          <a:p>
            <a:pPr indent="457200" algn="just"/>
            <a:endParaRPr lang="ru-RU" sz="2400" dirty="0" smtClean="0"/>
          </a:p>
          <a:p>
            <a:pPr indent="457200" algn="just"/>
            <a:r>
              <a:rPr lang="ru-RU" sz="2400" dirty="0" smtClean="0"/>
              <a:t>Получатели гранта должны принять работников в 2025 году и зарегистрировать их в налоговом органе.</a:t>
            </a:r>
          </a:p>
          <a:p>
            <a:pPr indent="457200" algn="just"/>
            <a:endParaRPr lang="ru-RU" sz="2400" dirty="0" smtClean="0"/>
          </a:p>
          <a:p>
            <a:pPr indent="457200" algn="just"/>
            <a:r>
              <a:rPr lang="ru-RU" sz="2400" dirty="0" smtClean="0"/>
              <a:t>Получатели грантов «</a:t>
            </a:r>
            <a:r>
              <a:rPr lang="ru-RU" sz="2400" dirty="0" err="1" smtClean="0"/>
              <a:t>Агростартап</a:t>
            </a:r>
            <a:r>
              <a:rPr lang="ru-RU" sz="2400" dirty="0" smtClean="0"/>
              <a:t>»  2021, 2022, 2023, 2024 года должны сохранять рабочие места в течение 5 лет.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r>
              <a:rPr lang="ru-RU" dirty="0"/>
              <a:t> 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1945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40" y="333450"/>
            <a:ext cx="11528553" cy="628795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Предоставление отчетов по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гранту «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Агростартап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469" y="1146471"/>
            <a:ext cx="10754897" cy="4435078"/>
          </a:xfrm>
          <a:prstGeom prst="rect">
            <a:avLst/>
          </a:prstGeom>
          <a:noFill/>
        </p:spPr>
        <p:txBody>
          <a:bodyPr wrap="square" lIns="91458" tIns="45729" rIns="91458" bIns="45729" rtlCol="0">
            <a:spAutoFit/>
          </a:bodyPr>
          <a:lstStyle>
            <a:defPPr>
              <a:defRPr lang="ru-RU"/>
            </a:defPPr>
            <a:lvl1pPr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500" dirty="0">
                <a:solidFill>
                  <a:srgbClr val="FF0000"/>
                </a:solidFill>
              </a:rPr>
              <a:t>     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  <a:endParaRPr lang="ru-RU" sz="2400" dirty="0"/>
          </a:p>
          <a:p>
            <a:pPr algn="just"/>
            <a:r>
              <a:rPr lang="ru-RU" sz="2400" dirty="0"/>
              <a:t>Согласно </a:t>
            </a:r>
            <a:r>
              <a:rPr lang="ru-RU" sz="2400" dirty="0" smtClean="0"/>
              <a:t>телефонограмме от </a:t>
            </a:r>
            <a:r>
              <a:rPr lang="ru-RU" sz="2400" dirty="0" smtClean="0"/>
              <a:t>16.01.2026 </a:t>
            </a:r>
            <a:r>
              <a:rPr lang="ru-RU" sz="2400" dirty="0"/>
              <a:t>№ </a:t>
            </a:r>
            <a:r>
              <a:rPr lang="ru-RU" sz="2400" dirty="0" smtClean="0"/>
              <a:t>НР </a:t>
            </a:r>
            <a:r>
              <a:rPr lang="ru-RU" sz="2400" dirty="0" smtClean="0"/>
              <a:t>13 </a:t>
            </a:r>
            <a:r>
              <a:rPr lang="ru-RU" sz="2400" dirty="0" smtClean="0"/>
              <a:t>обеспечить предоставление </a:t>
            </a:r>
            <a:r>
              <a:rPr lang="ru-RU" sz="2400" dirty="0" smtClean="0">
                <a:solidFill>
                  <a:srgbClr val="FF0000"/>
                </a:solidFill>
              </a:rPr>
              <a:t>до </a:t>
            </a:r>
            <a:r>
              <a:rPr lang="ru-RU" sz="2400" dirty="0" smtClean="0">
                <a:solidFill>
                  <a:srgbClr val="FF0000"/>
                </a:solidFill>
              </a:rPr>
              <a:t>06 февраля </a:t>
            </a:r>
            <a:r>
              <a:rPr lang="ru-RU" sz="2400" dirty="0" smtClean="0">
                <a:solidFill>
                  <a:srgbClr val="FF0000"/>
                </a:solidFill>
              </a:rPr>
              <a:t>2026 </a:t>
            </a:r>
            <a:r>
              <a:rPr lang="ru-RU" sz="2400" dirty="0" smtClean="0">
                <a:solidFill>
                  <a:srgbClr val="FF0000"/>
                </a:solidFill>
              </a:rPr>
              <a:t>года </a:t>
            </a:r>
            <a:r>
              <a:rPr lang="ru-RU" sz="2400" dirty="0"/>
              <a:t>полугодового </a:t>
            </a:r>
            <a:r>
              <a:rPr lang="ru-RU" sz="2400" dirty="0" smtClean="0"/>
              <a:t>отчета о реализации программы «Создание системы поддержки фермеров и развитие сельской кооперации» по приложенным формам:</a:t>
            </a:r>
            <a:endParaRPr lang="ru-RU" sz="2400" dirty="0"/>
          </a:p>
          <a:p>
            <a:pPr algn="just"/>
            <a:endParaRPr lang="ru-RU" sz="2400" dirty="0" smtClean="0">
              <a:solidFill>
                <a:srgbClr val="FF000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На </a:t>
            </a:r>
            <a:r>
              <a:rPr lang="ru-RU" sz="2400" dirty="0" smtClean="0"/>
              <a:t>бумажном носителе а также в виде </a:t>
            </a:r>
            <a:r>
              <a:rPr lang="en-US" sz="2400" dirty="0" err="1" smtClean="0"/>
              <a:t>Exel</a:t>
            </a:r>
            <a:r>
              <a:rPr lang="en-US" sz="2400" dirty="0" smtClean="0"/>
              <a:t> </a:t>
            </a:r>
            <a:r>
              <a:rPr lang="ru-RU" sz="2400" dirty="0" smtClean="0"/>
              <a:t>таблиц</a:t>
            </a:r>
            <a:r>
              <a:rPr lang="ru-RU" sz="2400" dirty="0" smtClean="0"/>
              <a:t>» </a:t>
            </a:r>
            <a:r>
              <a:rPr lang="ru-RU" sz="2400" dirty="0"/>
              <a:t>получателями </a:t>
            </a:r>
            <a:r>
              <a:rPr lang="ru-RU" sz="2400" dirty="0" smtClean="0"/>
              <a:t>2021-2025 </a:t>
            </a:r>
            <a:r>
              <a:rPr lang="ru-RU" sz="2400" dirty="0"/>
              <a:t>годов 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Платежные документы о целевом использовании бюджетных средств в виде заверенных копий</a:t>
            </a:r>
          </a:p>
          <a:p>
            <a:pPr marL="342900" indent="-342900" algn="just">
              <a:buFontTx/>
              <a:buChar char="-"/>
            </a:pPr>
            <a:endParaRPr lang="ru-RU" sz="2400" dirty="0" smtClean="0"/>
          </a:p>
          <a:p>
            <a:pPr algn="just"/>
            <a:r>
              <a:rPr lang="ru-RU" dirty="0"/>
              <a:t> 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494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6862" t="10612" r="26990" b="7347"/>
          <a:stretch/>
        </p:blipFill>
        <p:spPr bwMode="auto">
          <a:xfrm>
            <a:off x="1129035" y="1701602"/>
            <a:ext cx="4176464" cy="4608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8112" t="10612" r="27450" b="6938"/>
          <a:stretch/>
        </p:blipFill>
        <p:spPr bwMode="auto">
          <a:xfrm>
            <a:off x="6529635" y="1876564"/>
            <a:ext cx="4119646" cy="42585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898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39030" t="7348" r="26302" b="6122"/>
          <a:stretch/>
        </p:blipFill>
        <p:spPr bwMode="auto">
          <a:xfrm>
            <a:off x="696987" y="1629594"/>
            <a:ext cx="4464496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42245" t="12245" r="29057" b="6122"/>
          <a:stretch/>
        </p:blipFill>
        <p:spPr bwMode="auto">
          <a:xfrm>
            <a:off x="6169595" y="1629594"/>
            <a:ext cx="4392488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656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8226" t="7236" r="27036" b="7751"/>
          <a:stretch/>
        </p:blipFill>
        <p:spPr bwMode="auto">
          <a:xfrm>
            <a:off x="624979" y="1629594"/>
            <a:ext cx="4176464" cy="47525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0994" t="10612" r="34338" b="4897"/>
          <a:stretch/>
        </p:blipFill>
        <p:spPr bwMode="auto">
          <a:xfrm>
            <a:off x="6817667" y="1823574"/>
            <a:ext cx="4414663" cy="4364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97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_1_Оперативка_5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5022</TotalTime>
  <Words>34</Words>
  <Application>Microsoft Office PowerPoint</Application>
  <PresentationFormat>Произвольный</PresentationFormat>
  <Paragraphs>71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Z_1_Оперативка_509</vt:lpstr>
      <vt:lpstr>Презентация PowerPoint</vt:lpstr>
      <vt:lpstr>  Предоставление отчетов по программам «Гранты на развитие семейной фермы»;  «Развитие материально-технической базы СПоКа» </vt:lpstr>
      <vt:lpstr>  Предоставление отчетов по программам «Гранты на развитие семейной фермы»;  «Развитие материально-технической базы СПоКа» </vt:lpstr>
      <vt:lpstr>  Предоставление отчетов по гранту «Агростартап» </vt:lpstr>
      <vt:lpstr>  Предоставление отчетов по гранту «Агростартап» </vt:lpstr>
      <vt:lpstr>  Предоставление отчетов по гранту «Агростартап» </vt:lpstr>
      <vt:lpstr>Презентация PowerPoint</vt:lpstr>
      <vt:lpstr>Презентация PowerPoint</vt:lpstr>
      <vt:lpstr>Презентация PowerPoint</vt:lpstr>
      <vt:lpstr>  Нормативные правовые акты Правительства РФ, регулирующие оказание государственной поддержки АПК</vt:lpstr>
    </vt:vector>
  </TitlesOfParts>
  <Company>Управление делами Президента РБ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Мухамадияров Ильмир Минуллович</cp:lastModifiedBy>
  <cp:revision>309</cp:revision>
  <cp:lastPrinted>2024-01-16T09:20:02Z</cp:lastPrinted>
  <dcterms:created xsi:type="dcterms:W3CDTF">2019-07-23T04:43:21Z</dcterms:created>
  <dcterms:modified xsi:type="dcterms:W3CDTF">2026-01-20T04:28:07Z</dcterms:modified>
</cp:coreProperties>
</file>